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sldIdLst>
    <p:sldId id="312" r:id="rId2"/>
    <p:sldId id="262" r:id="rId3"/>
    <p:sldId id="316" r:id="rId4"/>
    <p:sldId id="307" r:id="rId5"/>
    <p:sldId id="311" r:id="rId6"/>
    <p:sldId id="315" r:id="rId7"/>
    <p:sldId id="270" r:id="rId8"/>
    <p:sldId id="284" r:id="rId9"/>
    <p:sldId id="310" r:id="rId10"/>
    <p:sldId id="322" r:id="rId11"/>
    <p:sldId id="323" r:id="rId12"/>
    <p:sldId id="324" r:id="rId13"/>
    <p:sldId id="325" r:id="rId14"/>
    <p:sldId id="326" r:id="rId15"/>
    <p:sldId id="327" r:id="rId16"/>
    <p:sldId id="328" r:id="rId17"/>
    <p:sldId id="319" r:id="rId18"/>
    <p:sldId id="318" r:id="rId19"/>
    <p:sldId id="313" r:id="rId20"/>
    <p:sldId id="321" r:id="rId21"/>
    <p:sldId id="282" r:id="rId22"/>
    <p:sldId id="314"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855" autoAdjust="0"/>
    <p:restoredTop sz="94660"/>
  </p:normalViewPr>
  <p:slideViewPr>
    <p:cSldViewPr showGuides="1">
      <p:cViewPr varScale="1">
        <p:scale>
          <a:sx n="69" d="100"/>
          <a:sy n="69" d="100"/>
        </p:scale>
        <p:origin x="1566" y="66"/>
      </p:cViewPr>
      <p:guideLst>
        <p:guide orient="horz" pos="2160"/>
        <p:guide pos="2880"/>
      </p:guideLst>
    </p:cSldViewPr>
  </p:slideViewPr>
  <p:notesTextViewPr>
    <p:cViewPr>
      <p:scale>
        <a:sx n="100" d="100"/>
        <a:sy n="100" d="100"/>
      </p:scale>
      <p:origin x="0" y="0"/>
    </p:cViewPr>
  </p:notesTextViewPr>
  <p:sorterViewPr>
    <p:cViewPr>
      <p:scale>
        <a:sx n="90" d="100"/>
        <a:sy n="90" d="100"/>
      </p:scale>
      <p:origin x="0" y="358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5C414E5A-9B4D-4339-BE0F-B2FBC211D0E3}" type="datetimeFigureOut">
              <a:rPr lang="en-US"/>
              <a:pPr>
                <a:defRPr/>
              </a:pPr>
              <a:t>12/06/2016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86FA2DE-F4AB-499A-A7CA-E60A12A392FC}"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71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DA7C260-6495-47FA-BBFF-5C951F85A8E5}" type="slidenum">
              <a:rPr lang="en-GB" smtClean="0"/>
              <a:pPr fontAlgn="base">
                <a:spcBef>
                  <a:spcPct val="0"/>
                </a:spcBef>
                <a:spcAft>
                  <a:spcPct val="0"/>
                </a:spcAft>
                <a:defRPr/>
              </a:pPr>
              <a:t>2</a:t>
            </a:fld>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71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DA7C260-6495-47FA-BBFF-5C951F85A8E5}" type="slidenum">
              <a:rPr lang="en-GB" smtClean="0"/>
              <a:pPr fontAlgn="base">
                <a:spcBef>
                  <a:spcPct val="0"/>
                </a:spcBef>
                <a:spcAft>
                  <a:spcPct val="0"/>
                </a:spcAft>
                <a:defRPr/>
              </a:pPr>
              <a:t>20</a:t>
            </a:fld>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71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A2F8D40-D721-45F4-9364-455F36442E90}" type="slidenum">
              <a:rPr lang="en-GB" smtClean="0"/>
              <a:pPr fontAlgn="base">
                <a:spcBef>
                  <a:spcPct val="0"/>
                </a:spcBef>
                <a:spcAft>
                  <a:spcPct val="0"/>
                </a:spcAft>
                <a:defRPr/>
              </a:pPr>
              <a:t>21</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Find the </a:t>
            </a:r>
            <a:r>
              <a:rPr lang="en-GB" smtClean="0"/>
              <a:t>Sainsburys</a:t>
            </a:r>
            <a:r>
              <a:rPr lang="en-GB" baseline="0" smtClean="0"/>
              <a:t> </a:t>
            </a:r>
            <a:r>
              <a:rPr lang="en-GB" baseline="0" dirty="0" smtClean="0"/>
              <a:t>ad on </a:t>
            </a:r>
            <a:r>
              <a:rPr lang="en-GB" baseline="0" dirty="0" err="1" smtClean="0"/>
              <a:t>Youtube</a:t>
            </a:r>
            <a:endParaRPr lang="en-GB" dirty="0"/>
          </a:p>
        </p:txBody>
      </p:sp>
      <p:sp>
        <p:nvSpPr>
          <p:cNvPr id="4" name="Slide Number Placeholder 3"/>
          <p:cNvSpPr>
            <a:spLocks noGrp="1"/>
          </p:cNvSpPr>
          <p:nvPr>
            <p:ph type="sldNum" sz="quarter" idx="10"/>
          </p:nvPr>
        </p:nvSpPr>
        <p:spPr/>
        <p:txBody>
          <a:bodyPr/>
          <a:lstStyle/>
          <a:p>
            <a:pPr>
              <a:defRPr/>
            </a:pPr>
            <a:fld id="{886FA2DE-F4AB-499A-A7CA-E60A12A392FC}" type="slidenum">
              <a:rPr lang="en-GB" smtClean="0"/>
              <a:pPr>
                <a:defRPr/>
              </a:pPr>
              <a:t>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Play from Scene 11</a:t>
            </a:r>
          </a:p>
        </p:txBody>
      </p:sp>
      <p:sp>
        <p:nvSpPr>
          <p:cNvPr id="71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462B4B0-8AA6-4007-A50C-8183966DB192}" type="slidenum">
              <a:rPr lang="en-GB" smtClean="0"/>
              <a:pPr fontAlgn="base">
                <a:spcBef>
                  <a:spcPct val="0"/>
                </a:spcBef>
                <a:spcAft>
                  <a:spcPct val="0"/>
                </a:spcAft>
                <a:defRPr/>
              </a:pPr>
              <a:t>4</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http://www.theguardian.com/commentisfree/2014/nov/13/sainsburys-christmas-ad-first-world-war</a:t>
            </a:r>
            <a:endParaRPr lang="en-GB" dirty="0"/>
          </a:p>
        </p:txBody>
      </p:sp>
      <p:sp>
        <p:nvSpPr>
          <p:cNvPr id="4" name="Slide Number Placeholder 3"/>
          <p:cNvSpPr>
            <a:spLocks noGrp="1"/>
          </p:cNvSpPr>
          <p:nvPr>
            <p:ph type="sldNum" sz="quarter" idx="10"/>
          </p:nvPr>
        </p:nvSpPr>
        <p:spPr/>
        <p:txBody>
          <a:bodyPr/>
          <a:lstStyle/>
          <a:p>
            <a:pPr>
              <a:defRPr/>
            </a:pPr>
            <a:fld id="{886FA2DE-F4AB-499A-A7CA-E60A12A392FC}" type="slidenum">
              <a:rPr lang="en-GB" smtClean="0"/>
              <a:pPr>
                <a:defRPr/>
              </a:pPr>
              <a:t>5</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http://www.theguardian.com/commentisfree/2014/nov/13/sainsburys-christmas-ad-first-world-war</a:t>
            </a:r>
          </a:p>
          <a:p>
            <a:endParaRPr lang="en-GB" dirty="0"/>
          </a:p>
        </p:txBody>
      </p:sp>
      <p:sp>
        <p:nvSpPr>
          <p:cNvPr id="4" name="Slide Number Placeholder 3"/>
          <p:cNvSpPr>
            <a:spLocks noGrp="1"/>
          </p:cNvSpPr>
          <p:nvPr>
            <p:ph type="sldNum" sz="quarter" idx="10"/>
          </p:nvPr>
        </p:nvSpPr>
        <p:spPr/>
        <p:txBody>
          <a:bodyPr/>
          <a:lstStyle/>
          <a:p>
            <a:pPr>
              <a:defRPr/>
            </a:pPr>
            <a:fld id="{886FA2DE-F4AB-499A-A7CA-E60A12A392FC}" type="slidenum">
              <a:rPr lang="en-GB" smtClean="0"/>
              <a:pPr>
                <a:defRPr/>
              </a:pPr>
              <a:t>6</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71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BF9B55B-FEBE-4EA4-A1B0-70F1D2CF9B63}" type="slidenum">
              <a:rPr lang="en-GB" smtClean="0"/>
              <a:pPr fontAlgn="base">
                <a:spcBef>
                  <a:spcPct val="0"/>
                </a:spcBef>
                <a:spcAft>
                  <a:spcPct val="0"/>
                </a:spcAft>
                <a:defRPr/>
              </a:pPr>
              <a:t>7</a:t>
            </a:fld>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71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CB709A2-9B4B-4700-A7C8-414F211B39F2}" type="slidenum">
              <a:rPr lang="en-GB" smtClean="0"/>
              <a:pPr fontAlgn="base">
                <a:spcBef>
                  <a:spcPct val="0"/>
                </a:spcBef>
                <a:spcAft>
                  <a:spcPct val="0"/>
                </a:spcAft>
                <a:defRPr/>
              </a:pPr>
              <a:t>8</a:t>
            </a:fld>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71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BF9B55B-FEBE-4EA4-A1B0-70F1D2CF9B63}" type="slidenum">
              <a:rPr lang="en-GB" smtClean="0"/>
              <a:pPr fontAlgn="base">
                <a:spcBef>
                  <a:spcPct val="0"/>
                </a:spcBef>
                <a:spcAft>
                  <a:spcPct val="0"/>
                </a:spcAft>
                <a:defRPr/>
              </a:pPr>
              <a:t>17</a:t>
            </a:fld>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http://www.theguardian.com/commentisfree/2014/nov/13/sainsburys-christmas-ad-first-world-war</a:t>
            </a:r>
          </a:p>
          <a:p>
            <a:endParaRPr lang="en-GB" dirty="0"/>
          </a:p>
        </p:txBody>
      </p:sp>
      <p:sp>
        <p:nvSpPr>
          <p:cNvPr id="4" name="Slide Number Placeholder 3"/>
          <p:cNvSpPr>
            <a:spLocks noGrp="1"/>
          </p:cNvSpPr>
          <p:nvPr>
            <p:ph type="sldNum" sz="quarter" idx="10"/>
          </p:nvPr>
        </p:nvSpPr>
        <p:spPr/>
        <p:txBody>
          <a:bodyPr/>
          <a:lstStyle/>
          <a:p>
            <a:pPr>
              <a:defRPr/>
            </a:pPr>
            <a:fld id="{886FA2DE-F4AB-499A-A7CA-E60A12A392FC}" type="slidenum">
              <a:rPr lang="en-GB" smtClean="0"/>
              <a:pPr>
                <a:defRPr/>
              </a:pPr>
              <a:t>18</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659AE917-C5DF-491E-8472-325A0728EF05}" type="datetime3">
              <a:rPr lang="en-GB"/>
              <a:pPr>
                <a:defRPr/>
              </a:pPr>
              <a:t>6 December, 2016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A1AB85B-FE35-4329-BD3F-3B02FCCB54AE}"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295AB8A-F94B-48D6-BDAA-78C0F317E64E}" type="datetime3">
              <a:rPr lang="en-GB"/>
              <a:pPr>
                <a:defRPr/>
              </a:pPr>
              <a:t>6 December, 2016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FC9D6CB-CDB2-4FF4-9A07-14F7BB218F3D}"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3F6306A2-5DC0-4FE7-96FE-BBAE50A0934F}" type="datetime3">
              <a:rPr lang="en-GB"/>
              <a:pPr>
                <a:defRPr/>
              </a:pPr>
              <a:t>6 December, 2016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FB4D3E7-4F85-4CE8-9C42-F038B1CA1162}"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8794862F-E096-40BB-8755-C8477CFA671F}" type="datetime3">
              <a:rPr lang="en-GB"/>
              <a:pPr>
                <a:defRPr/>
              </a:pPr>
              <a:t>6 December, 2016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001A24C-C752-447C-A98F-90D000A6FA2F}"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2FD2FAB-5F8F-47B1-9A44-8D2125708E7A}" type="datetime3">
              <a:rPr lang="en-GB"/>
              <a:pPr>
                <a:defRPr/>
              </a:pPr>
              <a:t>6 December, 2016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027BC71-DE4C-4DD6-A5EE-8C126427E2BF}"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72144EB8-7711-4803-A372-9D62B922EFF0}" type="datetime3">
              <a:rPr lang="en-GB"/>
              <a:pPr>
                <a:defRPr/>
              </a:pPr>
              <a:t>6 December, 2016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25A1AC65-8E91-4B3A-93CF-95059D49438F}"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CE0DDFCC-F4B0-477E-AA7E-87F25E3C2CB3}" type="datetime3">
              <a:rPr lang="en-GB"/>
              <a:pPr>
                <a:defRPr/>
              </a:pPr>
              <a:t>6 December, 2016</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F50ACA2C-E0C1-4BAC-8DEE-ECDFE394204F}"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C04FA5D7-C44A-460E-AEEF-0FE4B25F1924}" type="datetime3">
              <a:rPr lang="en-GB"/>
              <a:pPr>
                <a:defRPr/>
              </a:pPr>
              <a:t>6 December, 2016</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A4DADF15-5F76-4E31-8506-697ED9724143}"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3F5EC35-CA56-4DB1-AC3B-A007F7E768BF}" type="datetime3">
              <a:rPr lang="en-GB"/>
              <a:pPr>
                <a:defRPr/>
              </a:pPr>
              <a:t>6 December, 2016</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B5859108-0FBE-40C3-AD49-B2E67B345743}"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FB67205-D718-4A33-BACC-B7F44CCEA95D}" type="datetime3">
              <a:rPr lang="en-GB"/>
              <a:pPr>
                <a:defRPr/>
              </a:pPr>
              <a:t>6 December, 2016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2524D12C-A1EF-4D9D-B33B-2AEAE2955A20}"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844953D-5EDA-4C9F-8638-1610F5612E5B}" type="datetime3">
              <a:rPr lang="en-GB"/>
              <a:pPr>
                <a:defRPr/>
              </a:pPr>
              <a:t>6 December, 2016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C190608-E06A-4377-BB87-6252E09BF8A8}"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41000"/>
            <a:lum/>
          </a:blip>
          <a:srcRect/>
          <a:stretch>
            <a:fillRect l="-20000" r="-20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298B2DCB-1DF3-46F6-9CCD-C50C8F83D8AD}" type="datetime3">
              <a:rPr lang="en-GB"/>
              <a:pPr>
                <a:defRPr/>
              </a:pPr>
              <a:t>6 December, 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BC52A-FF50-496C-8198-ADB147551C87}"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audio" Target="file:///C:\Users\Andrew\Documents\St%20Nicholas\Year%209\Christmas%20Truce\01_-_All_Together_Now.mp3" TargetMode="External"/><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ideo" Target="file:///F:\School%20Related\St%20Nicholas\Year%209\2014%20Changes\First%20World%20War%202014\Christmas%20Truce\Sainsbury's%20OFFICIAL%20Christmas%202014%20Ad.mp4" TargetMode="External"/><Relationship Id="rId5" Type="http://schemas.openxmlformats.org/officeDocument/2006/relationships/hyperlink" Target="file:///E:\School%20Related\St%20Nicholas\Year%209\2014%20Changes\First%20World%20War%202014\Christmas%20Truce\Sainsbury's%20OFFICIAL%20Christmas%202014%20Ad.mp4" TargetMode="Externa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hyperlink" Target="http://www.theguardian.com/commentisfree/2014/nov/13/sainsburys-christmas-ad-first-world-war" TargetMode="External"/><Relationship Id="rId4" Type="http://schemas.openxmlformats.org/officeDocument/2006/relationships/hyperlink" Target="file:///E:\School%20Related\St%20Nicholas\Year%209\2014%20Changes\First%20World%20War%202014\Christmas%20Truce\Sainsbury's%20OFFICIAL%20Christmas%202014%20Ad.mp4"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0000" r="-20000"/>
          </a:stretch>
        </a:blipFill>
        <a:effectLst/>
      </p:bgPr>
    </p:bg>
    <p:spTree>
      <p:nvGrpSpPr>
        <p:cNvPr id="1" name=""/>
        <p:cNvGrpSpPr/>
        <p:nvPr/>
      </p:nvGrpSpPr>
      <p:grpSpPr>
        <a:xfrm>
          <a:off x="0" y="0"/>
          <a:ext cx="0" cy="0"/>
          <a:chOff x="0" y="0"/>
          <a:chExt cx="0" cy="0"/>
        </a:xfrm>
      </p:grpSpPr>
      <p:sp>
        <p:nvSpPr>
          <p:cNvPr id="4" name="Oval 3"/>
          <p:cNvSpPr/>
          <p:nvPr/>
        </p:nvSpPr>
        <p:spPr>
          <a:xfrm>
            <a:off x="0" y="0"/>
            <a:ext cx="1187624" cy="112474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solidFill>
                  <a:schemeClr val="tx1"/>
                </a:solidFill>
              </a:rPr>
              <a:t>What are we studying today?</a:t>
            </a:r>
            <a:endParaRPr lang="en-GB" sz="1400" dirty="0">
              <a:solidFill>
                <a:schemeClr val="tx1"/>
              </a:solidFill>
            </a:endParaRPr>
          </a:p>
        </p:txBody>
      </p:sp>
      <p:sp>
        <p:nvSpPr>
          <p:cNvPr id="5" name="Oval 4"/>
          <p:cNvSpPr/>
          <p:nvPr/>
        </p:nvSpPr>
        <p:spPr>
          <a:xfrm>
            <a:off x="7596336" y="0"/>
            <a:ext cx="1547664" cy="112474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solidFill>
                  <a:schemeClr val="tx1"/>
                </a:solidFill>
              </a:rPr>
              <a:t>Is this a primary or a secondary  source?</a:t>
            </a:r>
            <a:endParaRPr lang="en-GB" sz="1400" dirty="0">
              <a:solidFill>
                <a:schemeClr val="tx1"/>
              </a:solidFill>
            </a:endParaRPr>
          </a:p>
        </p:txBody>
      </p:sp>
      <p:sp>
        <p:nvSpPr>
          <p:cNvPr id="6" name="Oval 5"/>
          <p:cNvSpPr/>
          <p:nvPr/>
        </p:nvSpPr>
        <p:spPr>
          <a:xfrm>
            <a:off x="3798168" y="0"/>
            <a:ext cx="1547664" cy="112474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solidFill>
                  <a:schemeClr val="tx1"/>
                </a:solidFill>
              </a:rPr>
              <a:t>Can you tell who is on the left?  On the right?</a:t>
            </a:r>
            <a:endParaRPr lang="en-GB" sz="1400" dirty="0">
              <a:solidFill>
                <a:schemeClr val="tx1"/>
              </a:solidFill>
            </a:endParaRPr>
          </a:p>
        </p:txBody>
      </p:sp>
      <p:sp>
        <p:nvSpPr>
          <p:cNvPr id="7" name="Oval 6"/>
          <p:cNvSpPr/>
          <p:nvPr/>
        </p:nvSpPr>
        <p:spPr>
          <a:xfrm>
            <a:off x="3798168" y="5733256"/>
            <a:ext cx="1547664" cy="1124744"/>
          </a:xfrm>
          <a:prstGeom prst="ellipse">
            <a:avLst/>
          </a:prstGeom>
          <a:solidFill>
            <a:schemeClr val="bg1">
              <a:lumMod val="95000"/>
              <a:alpha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solidFill>
                  <a:schemeClr val="tx1"/>
                </a:solidFill>
              </a:rPr>
              <a:t>Do you think this event was unusual?</a:t>
            </a:r>
            <a:endParaRPr lang="en-GB" sz="1400" b="1"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6000"/>
            <a:lum/>
          </a:blip>
          <a:srcRect/>
          <a:stretch>
            <a:fillRect l="-20000" r="-20000"/>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3F5EC35-CA56-4DB1-AC3B-A007F7E768BF}" type="datetime3">
              <a:rPr lang="en-GB" smtClean="0"/>
              <a:pPr>
                <a:defRPr/>
              </a:pPr>
              <a:t>6 December, 2016</a:t>
            </a:fld>
            <a:endParaRPr lang="en-GB"/>
          </a:p>
        </p:txBody>
      </p:sp>
      <p:sp>
        <p:nvSpPr>
          <p:cNvPr id="6" name="Rounded Rectangle 5"/>
          <p:cNvSpPr/>
          <p:nvPr/>
        </p:nvSpPr>
        <p:spPr>
          <a:xfrm>
            <a:off x="179512" y="188640"/>
            <a:ext cx="2304256" cy="64807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2400" dirty="0" smtClean="0">
                <a:latin typeface="Comic Sans MS" pitchFamily="66" charset="0"/>
              </a:rPr>
              <a:t>Source 2 </a:t>
            </a:r>
            <a:endParaRPr lang="en-GB" sz="2400" dirty="0">
              <a:latin typeface="Comic Sans MS" pitchFamily="66" charset="0"/>
            </a:endParaRPr>
          </a:p>
        </p:txBody>
      </p:sp>
      <p:pic>
        <p:nvPicPr>
          <p:cNvPr id="66562" name="Picture 2"/>
          <p:cNvPicPr>
            <a:picLocks noChangeAspect="1" noChangeArrowheads="1"/>
          </p:cNvPicPr>
          <p:nvPr/>
        </p:nvPicPr>
        <p:blipFill>
          <a:blip r:embed="rId3" cstate="print"/>
          <a:srcRect/>
          <a:stretch>
            <a:fillRect/>
          </a:stretch>
        </p:blipFill>
        <p:spPr bwMode="auto">
          <a:xfrm>
            <a:off x="120567" y="908720"/>
            <a:ext cx="8915929" cy="52565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6000"/>
            <a:lum/>
          </a:blip>
          <a:srcRect/>
          <a:stretch>
            <a:fillRect l="-20000" r="-20000"/>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3F5EC35-CA56-4DB1-AC3B-A007F7E768BF}" type="datetime3">
              <a:rPr lang="en-GB" smtClean="0"/>
              <a:pPr>
                <a:defRPr/>
              </a:pPr>
              <a:t>6 December, 2016</a:t>
            </a:fld>
            <a:endParaRPr lang="en-GB"/>
          </a:p>
        </p:txBody>
      </p:sp>
      <p:sp>
        <p:nvSpPr>
          <p:cNvPr id="6" name="Rounded Rectangle 5"/>
          <p:cNvSpPr/>
          <p:nvPr/>
        </p:nvSpPr>
        <p:spPr>
          <a:xfrm>
            <a:off x="179512" y="188640"/>
            <a:ext cx="2304256" cy="64807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2400" dirty="0" smtClean="0">
                <a:latin typeface="Comic Sans MS" pitchFamily="66" charset="0"/>
              </a:rPr>
              <a:t>Source 3 </a:t>
            </a:r>
            <a:endParaRPr lang="en-GB" sz="2400" dirty="0">
              <a:latin typeface="Comic Sans MS" pitchFamily="66" charset="0"/>
            </a:endParaRPr>
          </a:p>
        </p:txBody>
      </p:sp>
      <p:sp>
        <p:nvSpPr>
          <p:cNvPr id="5" name="Rectangle 4"/>
          <p:cNvSpPr/>
          <p:nvPr/>
        </p:nvSpPr>
        <p:spPr>
          <a:xfrm>
            <a:off x="417240" y="980728"/>
            <a:ext cx="8309519" cy="1169551"/>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sz="1400" dirty="0" smtClean="0">
                <a:latin typeface="Arial" pitchFamily="34" charset="0"/>
                <a:cs typeface="Arial" pitchFamily="34" charset="0"/>
              </a:rPr>
              <a:t>Not everyone in the trenches wanted to take part in the truce. Shortly before Christmas 1914, front line Belgian troops stopped the German advance and held on to a small part of their land. This victory was a huge source of national pride as Germany had invaded Belgium and any victory against the occupying force was to be celebrated. Michel </a:t>
            </a:r>
            <a:r>
              <a:rPr lang="en-GB" sz="1400" dirty="0" err="1" smtClean="0">
                <a:latin typeface="Arial" pitchFamily="34" charset="0"/>
                <a:cs typeface="Arial" pitchFamily="34" charset="0"/>
              </a:rPr>
              <a:t>Toudy</a:t>
            </a:r>
            <a:r>
              <a:rPr lang="en-GB" sz="1400" dirty="0" smtClean="0">
                <a:latin typeface="Arial" pitchFamily="34" charset="0"/>
                <a:cs typeface="Arial" pitchFamily="34" charset="0"/>
              </a:rPr>
              <a:t>  was a Belgian soldier. In this extract from his diary, he describes how he felt when the </a:t>
            </a:r>
            <a:r>
              <a:rPr lang="en-GB" sz="1400" dirty="0" err="1" smtClean="0">
                <a:latin typeface="Arial" pitchFamily="34" charset="0"/>
                <a:cs typeface="Arial" pitchFamily="34" charset="0"/>
              </a:rPr>
              <a:t>ﬁghting</a:t>
            </a:r>
            <a:r>
              <a:rPr lang="en-GB" sz="1400" dirty="0" smtClean="0">
                <a:latin typeface="Arial" pitchFamily="34" charset="0"/>
                <a:cs typeface="Arial" pitchFamily="34" charset="0"/>
              </a:rPr>
              <a:t> stopped.</a:t>
            </a:r>
            <a:endParaRPr lang="en-GB" sz="1400" dirty="0">
              <a:latin typeface="Arial" pitchFamily="34" charset="0"/>
              <a:cs typeface="Arial" pitchFamily="34" charset="0"/>
            </a:endParaRPr>
          </a:p>
        </p:txBody>
      </p:sp>
      <p:pic>
        <p:nvPicPr>
          <p:cNvPr id="67586" name="Picture 2"/>
          <p:cNvPicPr>
            <a:picLocks noChangeAspect="1" noChangeArrowheads="1"/>
          </p:cNvPicPr>
          <p:nvPr/>
        </p:nvPicPr>
        <p:blipFill>
          <a:blip r:embed="rId3" cstate="print"/>
          <a:srcRect/>
          <a:stretch>
            <a:fillRect/>
          </a:stretch>
        </p:blipFill>
        <p:spPr bwMode="auto">
          <a:xfrm>
            <a:off x="0" y="2564904"/>
            <a:ext cx="9144000" cy="296385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6000"/>
            <a:lum/>
          </a:blip>
          <a:srcRect/>
          <a:stretch>
            <a:fillRect l="-20000" r="-20000"/>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3F5EC35-CA56-4DB1-AC3B-A007F7E768BF}" type="datetime3">
              <a:rPr lang="en-GB" smtClean="0"/>
              <a:pPr>
                <a:defRPr/>
              </a:pPr>
              <a:t>6 December, 2016</a:t>
            </a:fld>
            <a:endParaRPr lang="en-GB"/>
          </a:p>
        </p:txBody>
      </p:sp>
      <p:sp>
        <p:nvSpPr>
          <p:cNvPr id="6" name="Rounded Rectangle 5"/>
          <p:cNvSpPr/>
          <p:nvPr/>
        </p:nvSpPr>
        <p:spPr>
          <a:xfrm>
            <a:off x="179512" y="188640"/>
            <a:ext cx="2304256" cy="64807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2400" dirty="0" smtClean="0">
                <a:latin typeface="Comic Sans MS" pitchFamily="66" charset="0"/>
              </a:rPr>
              <a:t>Source 4 </a:t>
            </a:r>
            <a:endParaRPr lang="en-GB" sz="2400" dirty="0">
              <a:latin typeface="Comic Sans MS" pitchFamily="66" charset="0"/>
            </a:endParaRPr>
          </a:p>
        </p:txBody>
      </p:sp>
      <p:pic>
        <p:nvPicPr>
          <p:cNvPr id="68610" name="Picture 2"/>
          <p:cNvPicPr>
            <a:picLocks noChangeAspect="1" noChangeArrowheads="1"/>
          </p:cNvPicPr>
          <p:nvPr/>
        </p:nvPicPr>
        <p:blipFill>
          <a:blip r:embed="rId3" cstate="print">
            <a:lum bright="10000"/>
          </a:blip>
          <a:srcRect/>
          <a:stretch>
            <a:fillRect/>
          </a:stretch>
        </p:blipFill>
        <p:spPr bwMode="auto">
          <a:xfrm>
            <a:off x="179512" y="1052736"/>
            <a:ext cx="7992888" cy="5515560"/>
          </a:xfrm>
          <a:prstGeom prst="rect">
            <a:avLst/>
          </a:prstGeom>
          <a:noFill/>
          <a:ln w="9525">
            <a:noFill/>
            <a:miter lim="800000"/>
            <a:headEnd/>
            <a:tailEnd/>
          </a:ln>
        </p:spPr>
      </p:pic>
      <p:sp>
        <p:nvSpPr>
          <p:cNvPr id="5" name="Rectangle 4"/>
          <p:cNvSpPr/>
          <p:nvPr/>
        </p:nvSpPr>
        <p:spPr>
          <a:xfrm>
            <a:off x="2843808" y="116632"/>
            <a:ext cx="3528392" cy="107721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sz="1600" dirty="0" smtClean="0">
                <a:latin typeface="Comic Sans MS" pitchFamily="66" charset="0"/>
              </a:rPr>
              <a:t>This is a letter from Company Sergeant Major Fran </a:t>
            </a:r>
            <a:r>
              <a:rPr lang="en-GB" sz="1600" dirty="0" err="1" smtClean="0">
                <a:latin typeface="Comic Sans MS" pitchFamily="66" charset="0"/>
              </a:rPr>
              <a:t>Naden</a:t>
            </a:r>
            <a:r>
              <a:rPr lang="en-GB" sz="1600" dirty="0" smtClean="0">
                <a:latin typeface="Comic Sans MS" pitchFamily="66" charset="0"/>
              </a:rPr>
              <a:t>, II Corps, 5th Division, 15</a:t>
            </a:r>
            <a:r>
              <a:rPr lang="en-GB" sz="1600" baseline="30000" dirty="0" smtClean="0">
                <a:latin typeface="Comic Sans MS" pitchFamily="66" charset="0"/>
              </a:rPr>
              <a:t>th</a:t>
            </a:r>
            <a:r>
              <a:rPr lang="en-GB" sz="1600" dirty="0" smtClean="0">
                <a:latin typeface="Comic Sans MS" pitchFamily="66" charset="0"/>
              </a:rPr>
              <a:t> Brigade, 6 Battalion, Cheshire.</a:t>
            </a:r>
            <a:endParaRPr lang="en-GB" sz="1600" dirty="0">
              <a:latin typeface="Comic Sans MS" pitchFamily="66" charset="0"/>
              <a:cs typeface="Arial" pitchFamily="34" charset="0"/>
            </a:endParaRPr>
          </a:p>
        </p:txBody>
      </p:sp>
      <p:pic>
        <p:nvPicPr>
          <p:cNvPr id="68611" name="Picture 3"/>
          <p:cNvPicPr>
            <a:picLocks noChangeAspect="1" noChangeArrowheads="1"/>
          </p:cNvPicPr>
          <p:nvPr/>
        </p:nvPicPr>
        <p:blipFill>
          <a:blip r:embed="rId4" cstate="print"/>
          <a:srcRect/>
          <a:stretch>
            <a:fillRect/>
          </a:stretch>
        </p:blipFill>
        <p:spPr bwMode="auto">
          <a:xfrm rot="570407">
            <a:off x="6486867" y="464460"/>
            <a:ext cx="2571750" cy="1247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6000"/>
            <a:lum/>
          </a:blip>
          <a:srcRect/>
          <a:stretch>
            <a:fillRect l="-20000" r="-20000"/>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3F5EC35-CA56-4DB1-AC3B-A007F7E768BF}" type="datetime3">
              <a:rPr lang="en-GB" smtClean="0"/>
              <a:pPr>
                <a:defRPr/>
              </a:pPr>
              <a:t>6 December, 2016</a:t>
            </a:fld>
            <a:endParaRPr lang="en-GB"/>
          </a:p>
        </p:txBody>
      </p:sp>
      <p:sp>
        <p:nvSpPr>
          <p:cNvPr id="6" name="Rounded Rectangle 5"/>
          <p:cNvSpPr/>
          <p:nvPr/>
        </p:nvSpPr>
        <p:spPr>
          <a:xfrm>
            <a:off x="179512" y="188640"/>
            <a:ext cx="2304256" cy="64807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2400" dirty="0" smtClean="0">
                <a:latin typeface="Comic Sans MS" pitchFamily="66" charset="0"/>
              </a:rPr>
              <a:t>Source 5 </a:t>
            </a:r>
            <a:endParaRPr lang="en-GB" sz="2400" dirty="0">
              <a:latin typeface="Comic Sans MS" pitchFamily="66" charset="0"/>
            </a:endParaRPr>
          </a:p>
        </p:txBody>
      </p:sp>
      <p:sp>
        <p:nvSpPr>
          <p:cNvPr id="5" name="Rectangle 4"/>
          <p:cNvSpPr/>
          <p:nvPr/>
        </p:nvSpPr>
        <p:spPr>
          <a:xfrm>
            <a:off x="5220072" y="188640"/>
            <a:ext cx="3528392" cy="107721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sz="1600" dirty="0" smtClean="0">
                <a:latin typeface="Comic Sans MS" pitchFamily="66" charset="0"/>
              </a:rPr>
              <a:t>This is a letter from an unnamed</a:t>
            </a:r>
          </a:p>
          <a:p>
            <a:r>
              <a:rPr lang="en-GB" sz="1600" dirty="0" err="1" smtClean="0">
                <a:latin typeface="Comic Sans MS" pitchFamily="66" charset="0"/>
              </a:rPr>
              <a:t>ofﬁcer</a:t>
            </a:r>
            <a:r>
              <a:rPr lang="en-GB" sz="1600" dirty="0" smtClean="0">
                <a:latin typeface="Comic Sans MS" pitchFamily="66" charset="0"/>
              </a:rPr>
              <a:t> of III Corps, 4th Division,</a:t>
            </a:r>
          </a:p>
          <a:p>
            <a:r>
              <a:rPr lang="en-GB" sz="1600" dirty="0" smtClean="0">
                <a:latin typeface="Comic Sans MS" pitchFamily="66" charset="0"/>
              </a:rPr>
              <a:t>11th Brigade, 1 Battalion, </a:t>
            </a:r>
            <a:r>
              <a:rPr lang="en-GB" sz="1600" dirty="0" err="1" smtClean="0">
                <a:latin typeface="Comic Sans MS" pitchFamily="66" charset="0"/>
              </a:rPr>
              <a:t>Riﬂe</a:t>
            </a:r>
            <a:endParaRPr lang="en-GB" sz="1600" dirty="0" smtClean="0">
              <a:latin typeface="Comic Sans MS" pitchFamily="66" charset="0"/>
            </a:endParaRPr>
          </a:p>
          <a:p>
            <a:r>
              <a:rPr lang="sv-SE" sz="1600" dirty="0" smtClean="0">
                <a:latin typeface="Comic Sans MS" pitchFamily="66" charset="0"/>
              </a:rPr>
              <a:t>Brigade, on 26 December 1914.</a:t>
            </a:r>
          </a:p>
        </p:txBody>
      </p:sp>
      <p:pic>
        <p:nvPicPr>
          <p:cNvPr id="69634" name="Picture 2"/>
          <p:cNvPicPr>
            <a:picLocks noChangeAspect="1" noChangeArrowheads="1"/>
          </p:cNvPicPr>
          <p:nvPr/>
        </p:nvPicPr>
        <p:blipFill>
          <a:blip r:embed="rId3" cstate="print">
            <a:lum bright="20000"/>
          </a:blip>
          <a:srcRect/>
          <a:stretch>
            <a:fillRect/>
          </a:stretch>
        </p:blipFill>
        <p:spPr bwMode="auto">
          <a:xfrm>
            <a:off x="0" y="1628800"/>
            <a:ext cx="9144000" cy="443993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6000"/>
            <a:lum/>
          </a:blip>
          <a:srcRect/>
          <a:stretch>
            <a:fillRect l="-20000" r="-20000"/>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3F5EC35-CA56-4DB1-AC3B-A007F7E768BF}" type="datetime3">
              <a:rPr lang="en-GB" smtClean="0"/>
              <a:pPr>
                <a:defRPr/>
              </a:pPr>
              <a:t>6 December, 2016</a:t>
            </a:fld>
            <a:endParaRPr lang="en-GB"/>
          </a:p>
        </p:txBody>
      </p:sp>
      <p:sp>
        <p:nvSpPr>
          <p:cNvPr id="6" name="Rounded Rectangle 5"/>
          <p:cNvSpPr/>
          <p:nvPr/>
        </p:nvSpPr>
        <p:spPr>
          <a:xfrm>
            <a:off x="179512" y="188640"/>
            <a:ext cx="2304256" cy="64807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2400" dirty="0" smtClean="0">
                <a:latin typeface="Comic Sans MS" pitchFamily="66" charset="0"/>
              </a:rPr>
              <a:t>Source 6 </a:t>
            </a:r>
            <a:endParaRPr lang="en-GB" sz="2400" dirty="0">
              <a:latin typeface="Comic Sans MS" pitchFamily="66" charset="0"/>
            </a:endParaRPr>
          </a:p>
        </p:txBody>
      </p:sp>
      <p:pic>
        <p:nvPicPr>
          <p:cNvPr id="70658" name="Picture 2"/>
          <p:cNvPicPr>
            <a:picLocks noChangeAspect="1" noChangeArrowheads="1"/>
          </p:cNvPicPr>
          <p:nvPr/>
        </p:nvPicPr>
        <p:blipFill>
          <a:blip r:embed="rId3" cstate="print"/>
          <a:srcRect/>
          <a:stretch>
            <a:fillRect/>
          </a:stretch>
        </p:blipFill>
        <p:spPr bwMode="auto">
          <a:xfrm>
            <a:off x="251520" y="1196752"/>
            <a:ext cx="8136904" cy="5493145"/>
          </a:xfrm>
          <a:prstGeom prst="rect">
            <a:avLst/>
          </a:prstGeom>
          <a:noFill/>
          <a:ln w="9525">
            <a:noFill/>
            <a:miter lim="800000"/>
            <a:headEnd/>
            <a:tailEnd/>
          </a:ln>
        </p:spPr>
      </p:pic>
      <p:sp>
        <p:nvSpPr>
          <p:cNvPr id="5" name="Rectangle 4"/>
          <p:cNvSpPr/>
          <p:nvPr/>
        </p:nvSpPr>
        <p:spPr>
          <a:xfrm>
            <a:off x="2627784" y="188640"/>
            <a:ext cx="6264696" cy="107721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sz="1600" dirty="0" smtClean="0"/>
              <a:t>The </a:t>
            </a:r>
            <a:r>
              <a:rPr lang="en-GB" sz="1600" i="1" dirty="0" smtClean="0"/>
              <a:t>Staffordshire Sentinel is a local </a:t>
            </a:r>
            <a:r>
              <a:rPr lang="en-GB" sz="1600" dirty="0" smtClean="0"/>
              <a:t>British newspaper which published a </a:t>
            </a:r>
            <a:r>
              <a:rPr lang="en-GB" sz="1600" dirty="0" err="1" smtClean="0"/>
              <a:t>ﬁrst</a:t>
            </a:r>
            <a:r>
              <a:rPr lang="en-GB" sz="1600" dirty="0" smtClean="0"/>
              <a:t>-hand account of the truce. It described how German and English soldiers worked together to bury their dead and how the state of the ground in No Man’s Land prevented them from playing football. </a:t>
            </a:r>
            <a:endParaRPr lang="sv-SE" sz="1600" dirty="0" smtClean="0">
              <a:latin typeface="Comic Sans MS" pitchFamily="66"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6000"/>
            <a:lum/>
          </a:blip>
          <a:srcRect/>
          <a:stretch>
            <a:fillRect l="-20000" r="-20000"/>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3F5EC35-CA56-4DB1-AC3B-A007F7E768BF}" type="datetime3">
              <a:rPr lang="en-GB" smtClean="0"/>
              <a:pPr>
                <a:defRPr/>
              </a:pPr>
              <a:t>6 December, 2016</a:t>
            </a:fld>
            <a:endParaRPr lang="en-GB"/>
          </a:p>
        </p:txBody>
      </p:sp>
      <p:sp>
        <p:nvSpPr>
          <p:cNvPr id="6" name="Rounded Rectangle 5"/>
          <p:cNvSpPr/>
          <p:nvPr/>
        </p:nvSpPr>
        <p:spPr>
          <a:xfrm>
            <a:off x="179512" y="188640"/>
            <a:ext cx="2304256" cy="64807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2400" dirty="0" smtClean="0">
                <a:latin typeface="Comic Sans MS" pitchFamily="66" charset="0"/>
              </a:rPr>
              <a:t>Source 7 </a:t>
            </a:r>
            <a:endParaRPr lang="en-GB" sz="2400" dirty="0">
              <a:latin typeface="Comic Sans MS" pitchFamily="66" charset="0"/>
            </a:endParaRPr>
          </a:p>
        </p:txBody>
      </p:sp>
      <p:sp>
        <p:nvSpPr>
          <p:cNvPr id="5" name="Rectangle 4"/>
          <p:cNvSpPr/>
          <p:nvPr/>
        </p:nvSpPr>
        <p:spPr>
          <a:xfrm>
            <a:off x="251520" y="1052736"/>
            <a:ext cx="2376264" cy="304698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sz="1600" dirty="0" smtClean="0"/>
              <a:t>The </a:t>
            </a:r>
            <a:r>
              <a:rPr lang="en-GB" sz="1600" i="1" dirty="0" smtClean="0"/>
              <a:t>Staffordshire Sentinel is a local </a:t>
            </a:r>
            <a:r>
              <a:rPr lang="en-GB" sz="1600" dirty="0" smtClean="0"/>
              <a:t>British newspaper which published a </a:t>
            </a:r>
            <a:r>
              <a:rPr lang="en-GB" sz="1600" dirty="0" err="1" smtClean="0"/>
              <a:t>ﬁrst</a:t>
            </a:r>
            <a:r>
              <a:rPr lang="en-GB" sz="1600" dirty="0" smtClean="0"/>
              <a:t>-hand account of the truce. </a:t>
            </a:r>
          </a:p>
          <a:p>
            <a:r>
              <a:rPr lang="en-GB" sz="1600" dirty="0" smtClean="0"/>
              <a:t>After the truce, some soldiers did not want to go back to </a:t>
            </a:r>
            <a:r>
              <a:rPr lang="en-GB" sz="1600" dirty="0" err="1" smtClean="0"/>
              <a:t>ﬁghting</a:t>
            </a:r>
            <a:r>
              <a:rPr lang="en-GB" sz="1600" dirty="0" smtClean="0"/>
              <a:t> the men they had met. This</a:t>
            </a:r>
          </a:p>
          <a:p>
            <a:r>
              <a:rPr lang="en-GB" sz="1600" dirty="0" smtClean="0"/>
              <a:t>British newspaper article reports on this effect of the truce.</a:t>
            </a:r>
            <a:endParaRPr lang="sv-SE" sz="1600" dirty="0" smtClean="0">
              <a:latin typeface="Comic Sans MS" pitchFamily="66" charset="0"/>
            </a:endParaRPr>
          </a:p>
        </p:txBody>
      </p:sp>
      <p:pic>
        <p:nvPicPr>
          <p:cNvPr id="71682" name="Picture 2"/>
          <p:cNvPicPr>
            <a:picLocks noChangeAspect="1" noChangeArrowheads="1"/>
          </p:cNvPicPr>
          <p:nvPr/>
        </p:nvPicPr>
        <p:blipFill>
          <a:blip r:embed="rId3" cstate="print"/>
          <a:srcRect/>
          <a:stretch>
            <a:fillRect/>
          </a:stretch>
        </p:blipFill>
        <p:spPr bwMode="auto">
          <a:xfrm>
            <a:off x="3267050" y="110554"/>
            <a:ext cx="4761334" cy="66308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6000"/>
            <a:lum/>
          </a:blip>
          <a:srcRect/>
          <a:stretch>
            <a:fillRect l="-20000" r="-20000"/>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3F5EC35-CA56-4DB1-AC3B-A007F7E768BF}" type="datetime3">
              <a:rPr lang="en-GB" smtClean="0"/>
              <a:pPr>
                <a:defRPr/>
              </a:pPr>
              <a:t>6 December, 2016</a:t>
            </a:fld>
            <a:endParaRPr lang="en-GB"/>
          </a:p>
        </p:txBody>
      </p:sp>
      <p:sp>
        <p:nvSpPr>
          <p:cNvPr id="6" name="Rounded Rectangle 5"/>
          <p:cNvSpPr/>
          <p:nvPr/>
        </p:nvSpPr>
        <p:spPr>
          <a:xfrm>
            <a:off x="179512" y="188640"/>
            <a:ext cx="2304256" cy="64807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2400" dirty="0" smtClean="0">
                <a:latin typeface="Comic Sans MS" pitchFamily="66" charset="0"/>
              </a:rPr>
              <a:t>Source 8 </a:t>
            </a:r>
            <a:endParaRPr lang="en-GB" sz="2400" dirty="0">
              <a:latin typeface="Comic Sans MS" pitchFamily="66" charset="0"/>
            </a:endParaRPr>
          </a:p>
        </p:txBody>
      </p:sp>
      <p:sp>
        <p:nvSpPr>
          <p:cNvPr id="5" name="Rectangle 4"/>
          <p:cNvSpPr/>
          <p:nvPr/>
        </p:nvSpPr>
        <p:spPr>
          <a:xfrm>
            <a:off x="2555776" y="272842"/>
            <a:ext cx="6552728" cy="70788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sz="4000" dirty="0" smtClean="0"/>
              <a:t>Interview with Ernie Williams</a:t>
            </a:r>
            <a:endParaRPr lang="sv-SE" sz="4000" dirty="0" smtClean="0">
              <a:latin typeface="Comic Sans MS" pitchFamily="66" charset="0"/>
            </a:endParaRPr>
          </a:p>
        </p:txBody>
      </p:sp>
      <p:pic>
        <p:nvPicPr>
          <p:cNvPr id="72706" name="Picture 2"/>
          <p:cNvPicPr>
            <a:picLocks noChangeAspect="1" noChangeArrowheads="1"/>
          </p:cNvPicPr>
          <p:nvPr/>
        </p:nvPicPr>
        <p:blipFill>
          <a:blip r:embed="rId3" cstate="print"/>
          <a:srcRect/>
          <a:stretch>
            <a:fillRect/>
          </a:stretch>
        </p:blipFill>
        <p:spPr bwMode="auto">
          <a:xfrm>
            <a:off x="1" y="1628801"/>
            <a:ext cx="9144000" cy="42961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42938" y="500063"/>
            <a:ext cx="7929562" cy="1143000"/>
          </a:xfrm>
          <a:prstGeom prst="roundRect">
            <a:avLst/>
          </a:prstGeom>
          <a:ln/>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r>
              <a:rPr lang="en-GB" sz="2800" b="1" dirty="0" smtClean="0">
                <a:latin typeface="Comic Sans MS" pitchFamily="66" charset="0"/>
              </a:rPr>
              <a:t>What did you find out?</a:t>
            </a:r>
            <a:endParaRPr lang="en-GB" sz="2800" b="1" dirty="0">
              <a:latin typeface="Comic Sans MS" pitchFamily="66" charset="0"/>
            </a:endParaRPr>
          </a:p>
        </p:txBody>
      </p:sp>
      <p:sp>
        <p:nvSpPr>
          <p:cNvPr id="5" name="Rounded Rectangle 4"/>
          <p:cNvSpPr/>
          <p:nvPr/>
        </p:nvSpPr>
        <p:spPr>
          <a:xfrm>
            <a:off x="642938" y="2000250"/>
            <a:ext cx="7929562" cy="4357688"/>
          </a:xfrm>
          <a:prstGeom prst="roundRect">
            <a:avLst/>
          </a:prstGeom>
          <a:ln/>
        </p:spPr>
        <p:style>
          <a:lnRef idx="1">
            <a:schemeClr val="dk1"/>
          </a:lnRef>
          <a:fillRef idx="2">
            <a:schemeClr val="dk1"/>
          </a:fillRef>
          <a:effectRef idx="1">
            <a:schemeClr val="dk1"/>
          </a:effectRef>
          <a:fontRef idx="minor">
            <a:schemeClr val="dk1"/>
          </a:fontRef>
        </p:style>
        <p:txBody>
          <a:bodyPr anchor="ctr"/>
          <a:lstStyle/>
          <a:p>
            <a:pPr fontAlgn="auto">
              <a:spcBef>
                <a:spcPts val="0"/>
              </a:spcBef>
              <a:spcAft>
                <a:spcPts val="0"/>
              </a:spcAft>
              <a:defRPr/>
            </a:pPr>
            <a:r>
              <a:rPr lang="en-GB" sz="2800" dirty="0" smtClean="0">
                <a:latin typeface="Comic Sans MS" pitchFamily="66" charset="0"/>
              </a:rPr>
              <a:t>Compare the primary sources to your lists from the advert.</a:t>
            </a:r>
          </a:p>
          <a:p>
            <a:pPr fontAlgn="auto">
              <a:spcBef>
                <a:spcPts val="0"/>
              </a:spcBef>
              <a:spcAft>
                <a:spcPts val="0"/>
              </a:spcAft>
              <a:defRPr/>
            </a:pPr>
            <a:endParaRPr lang="en-GB" sz="2800" dirty="0" smtClean="0">
              <a:latin typeface="Comic Sans MS" pitchFamily="66" charset="0"/>
            </a:endParaRPr>
          </a:p>
          <a:p>
            <a:pPr fontAlgn="auto">
              <a:spcBef>
                <a:spcPts val="0"/>
              </a:spcBef>
              <a:spcAft>
                <a:spcPts val="0"/>
              </a:spcAft>
              <a:defRPr/>
            </a:pPr>
            <a:r>
              <a:rPr lang="en-GB" sz="2800" dirty="0" smtClean="0">
                <a:latin typeface="Comic Sans MS" pitchFamily="66" charset="0"/>
              </a:rPr>
              <a:t>Is the advert accurate?</a:t>
            </a:r>
          </a:p>
          <a:p>
            <a:pPr fontAlgn="auto">
              <a:spcBef>
                <a:spcPts val="0"/>
              </a:spcBef>
              <a:spcAft>
                <a:spcPts val="0"/>
              </a:spcAft>
              <a:defRPr/>
            </a:pPr>
            <a:endParaRPr lang="en-GB" sz="2800" dirty="0" smtClean="0">
              <a:latin typeface="Comic Sans MS" pitchFamily="66" charset="0"/>
            </a:endParaRPr>
          </a:p>
          <a:p>
            <a:pPr fontAlgn="auto">
              <a:spcBef>
                <a:spcPts val="0"/>
              </a:spcBef>
              <a:spcAft>
                <a:spcPts val="0"/>
              </a:spcAft>
              <a:defRPr/>
            </a:pPr>
            <a:r>
              <a:rPr lang="en-GB" sz="2800" dirty="0" smtClean="0">
                <a:latin typeface="Comic Sans MS" pitchFamily="66" charset="0"/>
              </a:rPr>
              <a:t>Was everyone pleased about the truce?</a:t>
            </a:r>
            <a:endParaRPr lang="en-GB" sz="2800" dirty="0">
              <a:latin typeface="Comic Sans MS" pitchFamily="66" charset="0"/>
            </a:endParaRPr>
          </a:p>
        </p:txBody>
      </p:sp>
      <p:sp>
        <p:nvSpPr>
          <p:cNvPr id="4100" name="Date Placeholder 6"/>
          <p:cNvSpPr>
            <a:spLocks noGrp="1"/>
          </p:cNvSpPr>
          <p:nvPr>
            <p:ph type="dt" sz="quarter" idx="10"/>
          </p:nvPr>
        </p:nvSpPr>
        <p:spPr bwMode="auto">
          <a:xfrm>
            <a:off x="7500938" y="142875"/>
            <a:ext cx="1714500"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73469E17-79FE-4109-8059-2CBCB2286512}" type="datetime3">
              <a:rPr lang="en-GB" sz="1400" u="sng">
                <a:solidFill>
                  <a:schemeClr val="tx1"/>
                </a:solidFill>
              </a:rPr>
              <a:pPr fontAlgn="base">
                <a:spcBef>
                  <a:spcPct val="0"/>
                </a:spcBef>
                <a:spcAft>
                  <a:spcPct val="0"/>
                </a:spcAft>
                <a:defRPr/>
              </a:pPr>
              <a:t>6 December, 2016</a:t>
            </a:fld>
            <a:endParaRPr lang="en-GB" sz="1400" u="sng" dirty="0">
              <a:solidFill>
                <a:schemeClr val="tx1"/>
              </a:solidFill>
            </a:endParaRPr>
          </a:p>
        </p:txBody>
      </p:sp>
      <p:sp>
        <p:nvSpPr>
          <p:cNvPr id="7173" name="Date Placeholder 6"/>
          <p:cNvSpPr txBox="1">
            <a:spLocks/>
          </p:cNvSpPr>
          <p:nvPr/>
        </p:nvSpPr>
        <p:spPr bwMode="auto">
          <a:xfrm>
            <a:off x="0" y="142875"/>
            <a:ext cx="1562100" cy="365125"/>
          </a:xfrm>
          <a:prstGeom prst="rect">
            <a:avLst/>
          </a:prstGeom>
          <a:noFill/>
          <a:ln w="9525">
            <a:noFill/>
            <a:miter lim="800000"/>
            <a:headEnd/>
            <a:tailEnd/>
          </a:ln>
        </p:spPr>
        <p:txBody>
          <a:bodyPr anchor="ctr"/>
          <a:lstStyle/>
          <a:p>
            <a:r>
              <a:rPr lang="en-GB" sz="1400" u="sng">
                <a:latin typeface="Calibri" pitchFamily="34" charset="0"/>
              </a:rPr>
              <a:t>CW</a:t>
            </a:r>
          </a:p>
        </p:txBody>
      </p:sp>
      <p:sp>
        <p:nvSpPr>
          <p:cNvPr id="7" name="Text Box 7"/>
          <p:cNvSpPr txBox="1">
            <a:spLocks noChangeArrowheads="1"/>
          </p:cNvSpPr>
          <p:nvPr/>
        </p:nvSpPr>
        <p:spPr bwMode="auto">
          <a:xfrm>
            <a:off x="428625" y="0"/>
            <a:ext cx="6532563" cy="369888"/>
          </a:xfrm>
          <a:prstGeom prst="rect">
            <a:avLst/>
          </a:prstGeom>
          <a:noFill/>
          <a:ln w="9525">
            <a:noFill/>
            <a:miter lim="800000"/>
            <a:headEnd/>
            <a:tailEnd/>
          </a:ln>
        </p:spPr>
        <p:txBody>
          <a:bodyPr>
            <a:spAutoFit/>
          </a:bodyPr>
          <a:lstStyle/>
          <a:p>
            <a:pPr fontAlgn="auto">
              <a:spcBef>
                <a:spcPts val="0"/>
              </a:spcBef>
              <a:spcAft>
                <a:spcPts val="0"/>
              </a:spcAft>
              <a:defRPr/>
            </a:pPr>
            <a:r>
              <a:rPr lang="en-GB" dirty="0">
                <a:solidFill>
                  <a:schemeClr val="bg1">
                    <a:lumMod val="65000"/>
                  </a:schemeClr>
                </a:solidFill>
                <a:latin typeface="Comic Sans MS" pitchFamily="66" charset="0"/>
              </a:rPr>
              <a:t>What happened on Christmas Day 1914?</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3F5EC35-CA56-4DB1-AC3B-A007F7E768BF}" type="datetime3">
              <a:rPr lang="en-GB" smtClean="0"/>
              <a:pPr>
                <a:defRPr/>
              </a:pPr>
              <a:t>6 December, 2016</a:t>
            </a:fld>
            <a:endParaRPr lang="en-GB"/>
          </a:p>
        </p:txBody>
      </p:sp>
      <p:pic>
        <p:nvPicPr>
          <p:cNvPr id="65538" name="Picture 2"/>
          <p:cNvPicPr>
            <a:picLocks noChangeAspect="1" noChangeArrowheads="1"/>
          </p:cNvPicPr>
          <p:nvPr/>
        </p:nvPicPr>
        <p:blipFill>
          <a:blip r:embed="rId3" cstate="print"/>
          <a:srcRect/>
          <a:stretch>
            <a:fillRect/>
          </a:stretch>
        </p:blipFill>
        <p:spPr bwMode="auto">
          <a:xfrm>
            <a:off x="179512" y="646373"/>
            <a:ext cx="4752528" cy="6094995"/>
          </a:xfrm>
          <a:prstGeom prst="rect">
            <a:avLst/>
          </a:prstGeom>
          <a:noFill/>
          <a:ln w="9525">
            <a:noFill/>
            <a:miter lim="800000"/>
            <a:headEnd/>
            <a:tailEnd/>
          </a:ln>
        </p:spPr>
      </p:pic>
      <p:sp>
        <p:nvSpPr>
          <p:cNvPr id="5" name="Rectangle 4"/>
          <p:cNvSpPr/>
          <p:nvPr/>
        </p:nvSpPr>
        <p:spPr>
          <a:xfrm>
            <a:off x="5292080" y="1046341"/>
            <a:ext cx="3528392" cy="5262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sz="2400" i="1" dirty="0" smtClean="0">
                <a:latin typeface="Comic Sans MS" pitchFamily="66" charset="0"/>
              </a:rPr>
              <a:t>‘So why does the advert leave me feeling so unsettled, so uncomfortable, even a touch nauseous? The first answer has to be that ....the ultimate objective here is to persuade us to buy our tinsel, our crackers and our sprouts from one particular supermarket. ’</a:t>
            </a:r>
          </a:p>
          <a:p>
            <a:pPr algn="r"/>
            <a:r>
              <a:rPr lang="en-GB" sz="2400" dirty="0" smtClean="0">
                <a:latin typeface="Comic Sans MS" pitchFamily="66" charset="0"/>
              </a:rPr>
              <a:t>Ally </a:t>
            </a:r>
            <a:r>
              <a:rPr lang="en-GB" sz="2400" dirty="0" err="1" smtClean="0">
                <a:latin typeface="Comic Sans MS" pitchFamily="66" charset="0"/>
              </a:rPr>
              <a:t>Fogg</a:t>
            </a:r>
            <a:endParaRPr lang="en-GB" sz="2400" dirty="0">
              <a:latin typeface="Comic Sans MS" pitchFamily="66" charset="0"/>
            </a:endParaRPr>
          </a:p>
        </p:txBody>
      </p:sp>
      <p:sp>
        <p:nvSpPr>
          <p:cNvPr id="7" name="TextBox 6"/>
          <p:cNvSpPr txBox="1"/>
          <p:nvPr/>
        </p:nvSpPr>
        <p:spPr>
          <a:xfrm>
            <a:off x="413792" y="0"/>
            <a:ext cx="8316416"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400" dirty="0" smtClean="0">
                <a:latin typeface="Comic Sans MS" pitchFamily="66" charset="0"/>
              </a:rPr>
              <a:t>So why is the advert controversial?</a:t>
            </a:r>
            <a:endParaRPr lang="en-GB" sz="2400"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65538"/>
                                        </p:tgtEl>
                                        <p:attrNameLst>
                                          <p:attrName>style.visibility</p:attrName>
                                        </p:attrNameLst>
                                      </p:cBhvr>
                                      <p:to>
                                        <p:strVal val="visible"/>
                                      </p:to>
                                    </p:set>
                                    <p:animEffect transition="in" filter="fade">
                                      <p:cBhvr>
                                        <p:cTn id="7" dur="1000"/>
                                        <p:tgtEl>
                                          <p:spTgt spid="65538"/>
                                        </p:tgtEl>
                                      </p:cBhvr>
                                    </p:animEffect>
                                    <p:anim calcmode="lin" valueType="num">
                                      <p:cBhvr>
                                        <p:cTn id="8" dur="1000" fill="hold"/>
                                        <p:tgtEl>
                                          <p:spTgt spid="65538"/>
                                        </p:tgtEl>
                                        <p:attrNameLst>
                                          <p:attrName>ppt_x</p:attrName>
                                        </p:attrNameLst>
                                      </p:cBhvr>
                                      <p:tavLst>
                                        <p:tav tm="0">
                                          <p:val>
                                            <p:strVal val="#ppt_x"/>
                                          </p:val>
                                        </p:tav>
                                        <p:tav tm="100000">
                                          <p:val>
                                            <p:strVal val="#ppt_x"/>
                                          </p:val>
                                        </p:tav>
                                      </p:tavLst>
                                    </p:anim>
                                    <p:anim calcmode="lin" valueType="num">
                                      <p:cBhvr>
                                        <p:cTn id="9" dur="1000" fill="hold"/>
                                        <p:tgtEl>
                                          <p:spTgt spid="6553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3F5EC35-CA56-4DB1-AC3B-A007F7E768BF}" type="datetime3">
              <a:rPr lang="en-GB" smtClean="0"/>
              <a:pPr>
                <a:defRPr/>
              </a:pPr>
              <a:t>6 December, 2016</a:t>
            </a:fld>
            <a:endParaRPr lang="en-GB"/>
          </a:p>
        </p:txBody>
      </p:sp>
      <p:sp>
        <p:nvSpPr>
          <p:cNvPr id="3" name="Rectangle 2"/>
          <p:cNvSpPr/>
          <p:nvPr/>
        </p:nvSpPr>
        <p:spPr>
          <a:xfrm>
            <a:off x="467544" y="920909"/>
            <a:ext cx="8136904" cy="452431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sz="2400" i="1" dirty="0" smtClean="0">
                <a:latin typeface="Comic Sans MS" pitchFamily="66" charset="0"/>
              </a:rPr>
              <a:t>‘Exploiting the first world war for commercial gain is tasteless. This, however, is not what disturbs me most. The really upsetting details are the stunning shot of the robin on the wire, the actors’ trembles as they cautiously emerge from the trenches, half expecting a sniper’s bullet, the flicker of understanding in the eyes as the young soldiers reach into their pockets at the end. The film-makers here have done something to the first world war which is perhaps the most dangerous and disrespectful act of all: they have made it beautiful.’</a:t>
            </a:r>
          </a:p>
          <a:p>
            <a:pPr algn="r"/>
            <a:r>
              <a:rPr lang="en-GB" sz="2400" i="1" dirty="0" smtClean="0">
                <a:latin typeface="Comic Sans MS" pitchFamily="66" charset="0"/>
              </a:rPr>
              <a:t>Ally </a:t>
            </a:r>
            <a:r>
              <a:rPr lang="en-GB" sz="2400" i="1" dirty="0" err="1" smtClean="0">
                <a:latin typeface="Comic Sans MS" pitchFamily="66" charset="0"/>
              </a:rPr>
              <a:t>Fogg</a:t>
            </a:r>
            <a:endParaRPr lang="en-GB" sz="2400" i="1" dirty="0">
              <a:latin typeface="Comic Sans MS" pitchFamily="66" charset="0"/>
            </a:endParaRPr>
          </a:p>
        </p:txBody>
      </p:sp>
      <p:pic>
        <p:nvPicPr>
          <p:cNvPr id="4" name="Picture 2"/>
          <p:cNvPicPr>
            <a:picLocks noChangeAspect="1" noChangeArrowheads="1"/>
          </p:cNvPicPr>
          <p:nvPr/>
        </p:nvPicPr>
        <p:blipFill>
          <a:blip r:embed="rId2" cstate="print"/>
          <a:srcRect r="70996" b="95274"/>
          <a:stretch>
            <a:fillRect/>
          </a:stretch>
        </p:blipFill>
        <p:spPr bwMode="auto">
          <a:xfrm>
            <a:off x="179512" y="260648"/>
            <a:ext cx="2952328" cy="616905"/>
          </a:xfrm>
          <a:prstGeom prst="rect">
            <a:avLst/>
          </a:prstGeom>
          <a:noFill/>
          <a:ln w="9525">
            <a:noFill/>
            <a:miter lim="800000"/>
            <a:headEnd/>
            <a:tailEnd/>
          </a:ln>
        </p:spPr>
      </p:pic>
      <p:sp>
        <p:nvSpPr>
          <p:cNvPr id="5" name="TextBox 4"/>
          <p:cNvSpPr txBox="1"/>
          <p:nvPr/>
        </p:nvSpPr>
        <p:spPr>
          <a:xfrm>
            <a:off x="2843808" y="5661248"/>
            <a:ext cx="6048672" cy="584775"/>
          </a:xfrm>
          <a:prstGeom prst="rect">
            <a:avLst/>
          </a:prstGeom>
          <a:solidFill>
            <a:schemeClr val="bg1">
              <a:alpha val="86000"/>
            </a:schemeClr>
          </a:solidFill>
        </p:spPr>
        <p:txBody>
          <a:bodyPr wrap="square" rtlCol="0">
            <a:spAutoFit/>
          </a:bodyPr>
          <a:lstStyle/>
          <a:p>
            <a:r>
              <a:rPr lang="en-GB" sz="3200" dirty="0" smtClean="0">
                <a:latin typeface="Comic Sans MS" pitchFamily="66" charset="0"/>
              </a:rPr>
              <a:t>Do you agree with this source?</a:t>
            </a:r>
            <a:endParaRPr lang="en-GB" sz="3200"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42938" y="500063"/>
            <a:ext cx="7929562" cy="1143000"/>
          </a:xfrm>
          <a:prstGeom prst="roundRect">
            <a:avLst/>
          </a:prstGeom>
          <a:ln/>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r>
              <a:rPr lang="en-GB" sz="2800" b="1" u="sng" dirty="0">
                <a:latin typeface="Comic Sans MS" pitchFamily="66" charset="0"/>
              </a:rPr>
              <a:t>What happened on Christmas Day 1914?</a:t>
            </a:r>
          </a:p>
        </p:txBody>
      </p:sp>
      <p:sp>
        <p:nvSpPr>
          <p:cNvPr id="5" name="Rounded Rectangle 4"/>
          <p:cNvSpPr/>
          <p:nvPr/>
        </p:nvSpPr>
        <p:spPr>
          <a:xfrm>
            <a:off x="642938" y="2000250"/>
            <a:ext cx="7929562" cy="4357688"/>
          </a:xfrm>
          <a:prstGeom prst="roundRect">
            <a:avLst/>
          </a:prstGeom>
          <a:ln/>
        </p:spPr>
        <p:style>
          <a:lnRef idx="1">
            <a:schemeClr val="dk1"/>
          </a:lnRef>
          <a:fillRef idx="2">
            <a:schemeClr val="dk1"/>
          </a:fillRef>
          <a:effectRef idx="1">
            <a:schemeClr val="dk1"/>
          </a:effectRef>
          <a:fontRef idx="minor">
            <a:schemeClr val="dk1"/>
          </a:fontRef>
        </p:style>
        <p:txBody>
          <a:bodyPr anchor="ctr"/>
          <a:lstStyle/>
          <a:p>
            <a:pPr>
              <a:defRPr/>
            </a:pPr>
            <a:r>
              <a:rPr lang="en-GB" sz="2800" b="1" dirty="0">
                <a:solidFill>
                  <a:srgbClr val="000000"/>
                </a:solidFill>
                <a:latin typeface="Comic Sans MS" pitchFamily="66" charset="0"/>
                <a:cs typeface="Arial" charset="0"/>
              </a:rPr>
              <a:t>Know </a:t>
            </a:r>
            <a:r>
              <a:rPr lang="en-GB" sz="2800" dirty="0">
                <a:solidFill>
                  <a:srgbClr val="000000"/>
                </a:solidFill>
                <a:latin typeface="Comic Sans MS" pitchFamily="66" charset="0"/>
                <a:cs typeface="Arial" charset="0"/>
              </a:rPr>
              <a:t>what happened on some parts of the Western Front</a:t>
            </a:r>
          </a:p>
          <a:p>
            <a:pPr>
              <a:defRPr/>
            </a:pPr>
            <a:endParaRPr lang="en-GB" sz="2800" b="1" dirty="0">
              <a:solidFill>
                <a:srgbClr val="000000"/>
              </a:solidFill>
              <a:latin typeface="Comic Sans MS" pitchFamily="66" charset="0"/>
              <a:cs typeface="Arial" charset="0"/>
            </a:endParaRPr>
          </a:p>
          <a:p>
            <a:pPr>
              <a:defRPr/>
            </a:pPr>
            <a:r>
              <a:rPr lang="en-GB" sz="2800" b="1" dirty="0">
                <a:solidFill>
                  <a:srgbClr val="000000"/>
                </a:solidFill>
                <a:latin typeface="Comic Sans MS" pitchFamily="66" charset="0"/>
                <a:cs typeface="Arial" charset="0"/>
              </a:rPr>
              <a:t>Understand </a:t>
            </a:r>
            <a:r>
              <a:rPr lang="en-GB" sz="2800" dirty="0" smtClean="0">
                <a:solidFill>
                  <a:srgbClr val="000000"/>
                </a:solidFill>
                <a:latin typeface="Comic Sans MS" pitchFamily="66" charset="0"/>
                <a:cs typeface="Arial" charset="0"/>
              </a:rPr>
              <a:t>why different people had different opinions</a:t>
            </a:r>
            <a:endParaRPr lang="en-GB" sz="2800" dirty="0">
              <a:solidFill>
                <a:srgbClr val="000000"/>
              </a:solidFill>
              <a:latin typeface="Comic Sans MS" pitchFamily="66" charset="0"/>
              <a:cs typeface="Arial" charset="0"/>
            </a:endParaRPr>
          </a:p>
          <a:p>
            <a:pPr>
              <a:defRPr/>
            </a:pPr>
            <a:endParaRPr lang="en-GB" sz="2800" b="1" dirty="0">
              <a:solidFill>
                <a:srgbClr val="000000"/>
              </a:solidFill>
              <a:latin typeface="Comic Sans MS" pitchFamily="66" charset="0"/>
              <a:cs typeface="Arial" charset="0"/>
            </a:endParaRPr>
          </a:p>
          <a:p>
            <a:pPr>
              <a:defRPr/>
            </a:pPr>
            <a:r>
              <a:rPr lang="en-GB" sz="2800" b="1" dirty="0">
                <a:solidFill>
                  <a:srgbClr val="000000"/>
                </a:solidFill>
                <a:latin typeface="Comic Sans MS" pitchFamily="66" charset="0"/>
                <a:cs typeface="Arial" charset="0"/>
              </a:rPr>
              <a:t>Be able to </a:t>
            </a:r>
            <a:r>
              <a:rPr lang="en-GB" sz="2800" dirty="0" smtClean="0">
                <a:solidFill>
                  <a:srgbClr val="000000"/>
                </a:solidFill>
                <a:latin typeface="Comic Sans MS" pitchFamily="66" charset="0"/>
                <a:cs typeface="Arial" charset="0"/>
              </a:rPr>
              <a:t>make a judgment about the appropriateness of a source</a:t>
            </a:r>
            <a:endParaRPr lang="en-GB" sz="2800" b="1" dirty="0">
              <a:solidFill>
                <a:srgbClr val="000000"/>
              </a:solidFill>
              <a:latin typeface="Comic Sans MS" pitchFamily="66" charset="0"/>
              <a:cs typeface="Arial" charset="0"/>
            </a:endParaRPr>
          </a:p>
        </p:txBody>
      </p:sp>
      <p:sp>
        <p:nvSpPr>
          <p:cNvPr id="4100" name="Date Placeholder 6"/>
          <p:cNvSpPr>
            <a:spLocks noGrp="1"/>
          </p:cNvSpPr>
          <p:nvPr>
            <p:ph type="dt" sz="quarter" idx="10"/>
          </p:nvPr>
        </p:nvSpPr>
        <p:spPr bwMode="auto">
          <a:xfrm>
            <a:off x="7215188" y="0"/>
            <a:ext cx="1928812"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73469E17-79FE-4109-8059-2CBCB2286512}" type="datetime3">
              <a:rPr lang="en-GB" sz="1400" u="sng">
                <a:solidFill>
                  <a:schemeClr val="tx1"/>
                </a:solidFill>
              </a:rPr>
              <a:pPr fontAlgn="base">
                <a:spcBef>
                  <a:spcPct val="0"/>
                </a:spcBef>
                <a:spcAft>
                  <a:spcPct val="0"/>
                </a:spcAft>
                <a:defRPr/>
              </a:pPr>
              <a:t>6 December, 2016</a:t>
            </a:fld>
            <a:endParaRPr lang="en-GB" sz="1400" u="sng" dirty="0">
              <a:solidFill>
                <a:schemeClr val="tx1"/>
              </a:solidFill>
            </a:endParaRPr>
          </a:p>
        </p:txBody>
      </p:sp>
      <p:sp>
        <p:nvSpPr>
          <p:cNvPr id="5125" name="Date Placeholder 6"/>
          <p:cNvSpPr txBox="1">
            <a:spLocks/>
          </p:cNvSpPr>
          <p:nvPr/>
        </p:nvSpPr>
        <p:spPr bwMode="auto">
          <a:xfrm>
            <a:off x="0" y="0"/>
            <a:ext cx="1562100" cy="365125"/>
          </a:xfrm>
          <a:prstGeom prst="rect">
            <a:avLst/>
          </a:prstGeom>
          <a:noFill/>
          <a:ln w="9525">
            <a:noFill/>
            <a:miter lim="800000"/>
            <a:headEnd/>
            <a:tailEnd/>
          </a:ln>
        </p:spPr>
        <p:txBody>
          <a:bodyPr anchor="ctr"/>
          <a:lstStyle/>
          <a:p>
            <a:r>
              <a:rPr lang="en-GB" sz="1400" u="sng">
                <a:latin typeface="Calibri" pitchFamily="34" charset="0"/>
              </a:rPr>
              <a:t>CW</a:t>
            </a:r>
          </a:p>
        </p:txBody>
      </p:sp>
      <p:pic>
        <p:nvPicPr>
          <p:cNvPr id="5126" name="Picture 3" descr="C:\Users\Andrew\AppData\Local\Microsoft\Windows\Temporary Internet Files\Content.IE5\4YA2FY9X\MCj04370790000[1].png"/>
          <p:cNvPicPr>
            <a:picLocks noChangeAspect="1" noChangeArrowheads="1"/>
          </p:cNvPicPr>
          <p:nvPr/>
        </p:nvPicPr>
        <p:blipFill>
          <a:blip r:embed="rId3" cstate="print"/>
          <a:srcRect/>
          <a:stretch>
            <a:fillRect/>
          </a:stretch>
        </p:blipFill>
        <p:spPr bwMode="auto">
          <a:xfrm rot="2050828">
            <a:off x="982663" y="2268538"/>
            <a:ext cx="642937" cy="6429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42938" y="500063"/>
            <a:ext cx="7929562" cy="1143000"/>
          </a:xfrm>
          <a:prstGeom prst="roundRect">
            <a:avLst/>
          </a:prstGeom>
          <a:ln/>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r>
              <a:rPr lang="en-GB" sz="2800" b="1" u="sng" dirty="0" smtClean="0">
                <a:latin typeface="Comic Sans MS" pitchFamily="66" charset="0"/>
              </a:rPr>
              <a:t>Learning Outcomes</a:t>
            </a:r>
            <a:endParaRPr lang="en-GB" sz="2800" b="1" u="sng" dirty="0">
              <a:latin typeface="Comic Sans MS" pitchFamily="66" charset="0"/>
            </a:endParaRPr>
          </a:p>
        </p:txBody>
      </p:sp>
      <p:sp>
        <p:nvSpPr>
          <p:cNvPr id="5" name="Rounded Rectangle 4"/>
          <p:cNvSpPr/>
          <p:nvPr/>
        </p:nvSpPr>
        <p:spPr>
          <a:xfrm>
            <a:off x="642938" y="1916832"/>
            <a:ext cx="7929562" cy="4441106"/>
          </a:xfrm>
          <a:prstGeom prst="roundRect">
            <a:avLst/>
          </a:prstGeom>
          <a:ln/>
        </p:spPr>
        <p:style>
          <a:lnRef idx="1">
            <a:schemeClr val="dk1"/>
          </a:lnRef>
          <a:fillRef idx="2">
            <a:schemeClr val="dk1"/>
          </a:fillRef>
          <a:effectRef idx="1">
            <a:schemeClr val="dk1"/>
          </a:effectRef>
          <a:fontRef idx="minor">
            <a:schemeClr val="dk1"/>
          </a:fontRef>
        </p:style>
        <p:txBody>
          <a:bodyPr anchor="ctr"/>
          <a:lstStyle/>
          <a:p>
            <a:pPr>
              <a:defRPr/>
            </a:pPr>
            <a:r>
              <a:rPr lang="en-GB" sz="2800" b="1" dirty="0" smtClean="0">
                <a:solidFill>
                  <a:srgbClr val="000000"/>
                </a:solidFill>
                <a:latin typeface="Comic Sans MS" pitchFamily="66" charset="0"/>
                <a:cs typeface="Arial" charset="0"/>
              </a:rPr>
              <a:t>Good </a:t>
            </a:r>
            <a:r>
              <a:rPr lang="en-GB" sz="2800" dirty="0" smtClean="0">
                <a:solidFill>
                  <a:srgbClr val="000000"/>
                </a:solidFill>
                <a:latin typeface="Comic Sans MS" pitchFamily="66" charset="0"/>
                <a:cs typeface="Arial" charset="0"/>
              </a:rPr>
              <a:t>if you can </a:t>
            </a:r>
            <a:r>
              <a:rPr lang="en-GB" sz="2800" u="sng" dirty="0" smtClean="0">
                <a:solidFill>
                  <a:srgbClr val="000000"/>
                </a:solidFill>
                <a:latin typeface="Comic Sans MS" pitchFamily="66" charset="0"/>
                <a:cs typeface="Arial" charset="0"/>
              </a:rPr>
              <a:t>recall</a:t>
            </a:r>
            <a:r>
              <a:rPr lang="en-GB" sz="2800" dirty="0" smtClean="0">
                <a:solidFill>
                  <a:srgbClr val="000000"/>
                </a:solidFill>
                <a:latin typeface="Comic Sans MS" pitchFamily="66" charset="0"/>
                <a:cs typeface="Arial" charset="0"/>
              </a:rPr>
              <a:t> accurate details about the truce</a:t>
            </a:r>
            <a:endParaRPr lang="en-GB" sz="2800" dirty="0">
              <a:solidFill>
                <a:srgbClr val="000000"/>
              </a:solidFill>
              <a:latin typeface="Comic Sans MS" pitchFamily="66" charset="0"/>
              <a:cs typeface="Arial" charset="0"/>
            </a:endParaRPr>
          </a:p>
          <a:p>
            <a:pPr>
              <a:defRPr/>
            </a:pPr>
            <a:endParaRPr lang="en-GB" sz="2800" b="1" dirty="0">
              <a:solidFill>
                <a:srgbClr val="000000"/>
              </a:solidFill>
              <a:latin typeface="Comic Sans MS" pitchFamily="66" charset="0"/>
              <a:cs typeface="Arial" charset="0"/>
            </a:endParaRPr>
          </a:p>
          <a:p>
            <a:pPr>
              <a:defRPr/>
            </a:pPr>
            <a:r>
              <a:rPr lang="en-GB" sz="2800" b="1" dirty="0" smtClean="0">
                <a:solidFill>
                  <a:srgbClr val="000000"/>
                </a:solidFill>
                <a:latin typeface="Comic Sans MS" pitchFamily="66" charset="0"/>
                <a:cs typeface="Arial" charset="0"/>
              </a:rPr>
              <a:t>Better </a:t>
            </a:r>
            <a:r>
              <a:rPr lang="en-GB" sz="2800" dirty="0" smtClean="0">
                <a:solidFill>
                  <a:srgbClr val="000000"/>
                </a:solidFill>
                <a:latin typeface="Comic Sans MS" pitchFamily="66" charset="0"/>
                <a:cs typeface="Arial" charset="0"/>
              </a:rPr>
              <a:t>if you can </a:t>
            </a:r>
            <a:r>
              <a:rPr lang="en-GB" sz="2800" u="sng" dirty="0" smtClean="0">
                <a:solidFill>
                  <a:srgbClr val="000000"/>
                </a:solidFill>
                <a:latin typeface="Comic Sans MS" pitchFamily="66" charset="0"/>
                <a:cs typeface="Arial" charset="0"/>
              </a:rPr>
              <a:t>explain</a:t>
            </a:r>
            <a:r>
              <a:rPr lang="en-GB" sz="2800" dirty="0" smtClean="0">
                <a:solidFill>
                  <a:srgbClr val="000000"/>
                </a:solidFill>
                <a:latin typeface="Comic Sans MS" pitchFamily="66" charset="0"/>
                <a:cs typeface="Arial" charset="0"/>
              </a:rPr>
              <a:t> why different people had different opinions</a:t>
            </a:r>
            <a:endParaRPr lang="en-GB" sz="2800" dirty="0">
              <a:solidFill>
                <a:srgbClr val="000000"/>
              </a:solidFill>
              <a:latin typeface="Comic Sans MS" pitchFamily="66" charset="0"/>
              <a:cs typeface="Arial" charset="0"/>
            </a:endParaRPr>
          </a:p>
          <a:p>
            <a:pPr>
              <a:defRPr/>
            </a:pPr>
            <a:endParaRPr lang="en-GB" sz="2800" b="1" dirty="0">
              <a:solidFill>
                <a:srgbClr val="000000"/>
              </a:solidFill>
              <a:latin typeface="Comic Sans MS" pitchFamily="66" charset="0"/>
              <a:cs typeface="Arial" charset="0"/>
            </a:endParaRPr>
          </a:p>
          <a:p>
            <a:pPr>
              <a:defRPr/>
            </a:pPr>
            <a:r>
              <a:rPr lang="en-GB" sz="2800" b="1" dirty="0" smtClean="0">
                <a:solidFill>
                  <a:srgbClr val="000000"/>
                </a:solidFill>
                <a:latin typeface="Comic Sans MS" pitchFamily="66" charset="0"/>
                <a:cs typeface="Arial" charset="0"/>
              </a:rPr>
              <a:t>Great </a:t>
            </a:r>
            <a:r>
              <a:rPr lang="en-GB" sz="2800" dirty="0" smtClean="0">
                <a:solidFill>
                  <a:srgbClr val="000000"/>
                </a:solidFill>
                <a:latin typeface="Comic Sans MS" pitchFamily="66" charset="0"/>
                <a:cs typeface="Arial" charset="0"/>
              </a:rPr>
              <a:t>if you can explain your opinion about the advert with supporting evidence</a:t>
            </a:r>
            <a:endParaRPr lang="en-GB" sz="2800" b="1" dirty="0">
              <a:solidFill>
                <a:srgbClr val="000000"/>
              </a:solidFill>
              <a:latin typeface="Comic Sans MS" pitchFamily="66" charset="0"/>
              <a:cs typeface="Arial" charset="0"/>
            </a:endParaRPr>
          </a:p>
        </p:txBody>
      </p:sp>
      <p:sp>
        <p:nvSpPr>
          <p:cNvPr id="4100" name="Date Placeholder 6"/>
          <p:cNvSpPr>
            <a:spLocks noGrp="1"/>
          </p:cNvSpPr>
          <p:nvPr>
            <p:ph type="dt" sz="quarter" idx="10"/>
          </p:nvPr>
        </p:nvSpPr>
        <p:spPr bwMode="auto">
          <a:xfrm>
            <a:off x="7215188" y="0"/>
            <a:ext cx="1928812"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73469E17-79FE-4109-8059-2CBCB2286512}" type="datetime3">
              <a:rPr lang="en-GB" sz="1400" u="sng">
                <a:solidFill>
                  <a:schemeClr val="tx1"/>
                </a:solidFill>
              </a:rPr>
              <a:pPr fontAlgn="base">
                <a:spcBef>
                  <a:spcPct val="0"/>
                </a:spcBef>
                <a:spcAft>
                  <a:spcPct val="0"/>
                </a:spcAft>
                <a:defRPr/>
              </a:pPr>
              <a:t>6 December, 2016</a:t>
            </a:fld>
            <a:endParaRPr lang="en-GB" sz="1400" u="sng" dirty="0">
              <a:solidFill>
                <a:schemeClr val="tx1"/>
              </a:solidFill>
            </a:endParaRPr>
          </a:p>
        </p:txBody>
      </p:sp>
      <p:sp>
        <p:nvSpPr>
          <p:cNvPr id="5125" name="Date Placeholder 6"/>
          <p:cNvSpPr txBox="1">
            <a:spLocks/>
          </p:cNvSpPr>
          <p:nvPr/>
        </p:nvSpPr>
        <p:spPr bwMode="auto">
          <a:xfrm>
            <a:off x="0" y="0"/>
            <a:ext cx="1562100" cy="365125"/>
          </a:xfrm>
          <a:prstGeom prst="rect">
            <a:avLst/>
          </a:prstGeom>
          <a:noFill/>
          <a:ln w="9525">
            <a:noFill/>
            <a:miter lim="800000"/>
            <a:headEnd/>
            <a:tailEnd/>
          </a:ln>
        </p:spPr>
        <p:txBody>
          <a:bodyPr anchor="ctr"/>
          <a:lstStyle/>
          <a:p>
            <a:r>
              <a:rPr lang="en-GB" sz="1400" u="sng">
                <a:latin typeface="Calibri" pitchFamily="34" charset="0"/>
              </a:rPr>
              <a:t>CW</a:t>
            </a:r>
          </a:p>
        </p:txBody>
      </p:sp>
      <p:pic>
        <p:nvPicPr>
          <p:cNvPr id="5126" name="Picture 3" descr="C:\Users\Andrew\AppData\Local\Microsoft\Windows\Temporary Internet Files\Content.IE5\4YA2FY9X\MCj04370790000[1].png"/>
          <p:cNvPicPr>
            <a:picLocks noChangeAspect="1" noChangeArrowheads="1"/>
          </p:cNvPicPr>
          <p:nvPr/>
        </p:nvPicPr>
        <p:blipFill>
          <a:blip r:embed="rId3" cstate="print"/>
          <a:srcRect/>
          <a:stretch>
            <a:fillRect/>
          </a:stretch>
        </p:blipFill>
        <p:spPr bwMode="auto">
          <a:xfrm rot="2050828">
            <a:off x="996811" y="1946514"/>
            <a:ext cx="522720" cy="5227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857750" y="1071563"/>
            <a:ext cx="4071938" cy="5143500"/>
          </a:xfrm>
          <a:prstGeom prst="roundRect">
            <a:avLst/>
          </a:prstGeom>
          <a:ln/>
        </p:spPr>
        <p:style>
          <a:lnRef idx="1">
            <a:schemeClr val="dk1"/>
          </a:lnRef>
          <a:fillRef idx="2">
            <a:schemeClr val="dk1"/>
          </a:fillRef>
          <a:effectRef idx="1">
            <a:schemeClr val="dk1"/>
          </a:effectRef>
          <a:fontRef idx="minor">
            <a:schemeClr val="dk1"/>
          </a:fontRef>
        </p:style>
        <p:txBody>
          <a:bodyPr anchor="ctr"/>
          <a:lstStyle/>
          <a:p>
            <a:pPr fontAlgn="auto">
              <a:spcBef>
                <a:spcPts val="0"/>
              </a:spcBef>
              <a:spcAft>
                <a:spcPts val="0"/>
              </a:spcAft>
              <a:defRPr/>
            </a:pPr>
            <a:r>
              <a:rPr lang="en-GB" sz="1400" dirty="0"/>
              <a:t>All together now, all together now</a:t>
            </a:r>
            <a:br>
              <a:rPr lang="en-GB" sz="1400" dirty="0"/>
            </a:br>
            <a:r>
              <a:rPr lang="en-GB" sz="1400" dirty="0"/>
              <a:t>All together now in no man's land (together)</a:t>
            </a:r>
            <a:br>
              <a:rPr lang="en-GB" sz="1400" dirty="0"/>
            </a:br>
            <a:r>
              <a:rPr lang="en-GB" sz="1400" dirty="0"/>
              <a:t>All together now (all together), all together now (all together)</a:t>
            </a:r>
            <a:br>
              <a:rPr lang="en-GB" sz="1400" dirty="0"/>
            </a:br>
            <a:r>
              <a:rPr lang="en-GB" sz="1400" dirty="0"/>
              <a:t>All together now in no man's land (together)</a:t>
            </a:r>
            <a:br>
              <a:rPr lang="en-GB" sz="1400" dirty="0"/>
            </a:br>
            <a:r>
              <a:rPr lang="en-GB" sz="1400" dirty="0"/>
              <a:t>All together now (all together now), all together now (all together now)</a:t>
            </a:r>
            <a:br>
              <a:rPr lang="en-GB" sz="1400" dirty="0"/>
            </a:br>
            <a:r>
              <a:rPr lang="en-GB" sz="1400" dirty="0"/>
              <a:t>All together now (together, together)</a:t>
            </a:r>
            <a:br>
              <a:rPr lang="en-GB" sz="1400" dirty="0"/>
            </a:br>
            <a:r>
              <a:rPr lang="en-GB" sz="1400" dirty="0"/>
              <a:t>In no man's land (together, together)</a:t>
            </a:r>
            <a:br>
              <a:rPr lang="en-GB" sz="1400" dirty="0"/>
            </a:br>
            <a:r>
              <a:rPr lang="en-GB" sz="1400" dirty="0"/>
              <a:t/>
            </a:r>
            <a:br>
              <a:rPr lang="en-GB" sz="1400" dirty="0"/>
            </a:br>
            <a:r>
              <a:rPr lang="en-GB" sz="1400" dirty="0"/>
              <a:t>The boys had their say, they said no (all together now)</a:t>
            </a:r>
            <a:br>
              <a:rPr lang="en-GB" sz="1400" dirty="0"/>
            </a:br>
            <a:r>
              <a:rPr lang="en-GB" sz="1400" dirty="0"/>
              <a:t>Stop the slaughter, let's go home</a:t>
            </a:r>
            <a:br>
              <a:rPr lang="en-GB" sz="1400" dirty="0"/>
            </a:br>
            <a:r>
              <a:rPr lang="en-GB" sz="1400" dirty="0"/>
              <a:t>Let's go, let's go (all together now)</a:t>
            </a:r>
            <a:br>
              <a:rPr lang="en-GB" sz="1400" dirty="0"/>
            </a:br>
            <a:r>
              <a:rPr lang="en-GB" sz="1400" dirty="0"/>
              <a:t>Let's go (all together now), let's go home</a:t>
            </a:r>
            <a:br>
              <a:rPr lang="en-GB" sz="1400" dirty="0"/>
            </a:br>
            <a:r>
              <a:rPr lang="en-GB" sz="1400" dirty="0"/>
              <a:t>All together now (together, together)</a:t>
            </a:r>
            <a:br>
              <a:rPr lang="en-GB" sz="1400" dirty="0"/>
            </a:br>
            <a:r>
              <a:rPr lang="en-GB" sz="1400" dirty="0"/>
              <a:t>In no man's land (together, together)</a:t>
            </a:r>
          </a:p>
          <a:p>
            <a:pPr fontAlgn="auto">
              <a:spcBef>
                <a:spcPts val="0"/>
              </a:spcBef>
              <a:spcAft>
                <a:spcPts val="0"/>
              </a:spcAft>
              <a:defRPr/>
            </a:pPr>
            <a:endParaRPr lang="en-GB" sz="1400" b="1" dirty="0">
              <a:latin typeface="Comic Sans MS" pitchFamily="66" charset="0"/>
            </a:endParaRPr>
          </a:p>
          <a:p>
            <a:pPr fontAlgn="auto">
              <a:spcBef>
                <a:spcPts val="0"/>
              </a:spcBef>
              <a:spcAft>
                <a:spcPts val="0"/>
              </a:spcAft>
              <a:defRPr/>
            </a:pPr>
            <a:r>
              <a:rPr lang="en-GB" sz="1400" dirty="0"/>
              <a:t>All together now (all together now), all together now (all together)</a:t>
            </a:r>
            <a:br>
              <a:rPr lang="en-GB" sz="1400" dirty="0"/>
            </a:br>
            <a:r>
              <a:rPr lang="en-GB" sz="1400" dirty="0"/>
              <a:t>All together now (together, together)</a:t>
            </a:r>
            <a:br>
              <a:rPr lang="en-GB" sz="1400" dirty="0"/>
            </a:br>
            <a:r>
              <a:rPr lang="en-GB" sz="1400" dirty="0"/>
              <a:t>In no man's land (together, together</a:t>
            </a:r>
            <a:endParaRPr lang="en-GB" sz="1400" b="1" dirty="0">
              <a:latin typeface="Comic Sans MS" pitchFamily="66" charset="0"/>
            </a:endParaRPr>
          </a:p>
        </p:txBody>
      </p:sp>
      <p:sp>
        <p:nvSpPr>
          <p:cNvPr id="5" name="Rounded Rectangle 4"/>
          <p:cNvSpPr/>
          <p:nvPr/>
        </p:nvSpPr>
        <p:spPr>
          <a:xfrm>
            <a:off x="357188" y="1071563"/>
            <a:ext cx="4214812" cy="5143500"/>
          </a:xfrm>
          <a:prstGeom prst="roundRect">
            <a:avLst/>
          </a:prstGeom>
          <a:ln/>
        </p:spPr>
        <p:style>
          <a:lnRef idx="1">
            <a:schemeClr val="dk1"/>
          </a:lnRef>
          <a:fillRef idx="2">
            <a:schemeClr val="dk1"/>
          </a:fillRef>
          <a:effectRef idx="1">
            <a:schemeClr val="dk1"/>
          </a:effectRef>
          <a:fontRef idx="minor">
            <a:schemeClr val="dk1"/>
          </a:fontRef>
        </p:style>
        <p:txBody>
          <a:bodyPr anchor="ctr"/>
          <a:lstStyle/>
          <a:p>
            <a:pPr fontAlgn="auto">
              <a:spcBef>
                <a:spcPts val="0"/>
              </a:spcBef>
              <a:spcAft>
                <a:spcPts val="0"/>
              </a:spcAft>
              <a:defRPr/>
            </a:pPr>
            <a:r>
              <a:rPr lang="en-GB" sz="1400" dirty="0"/>
              <a:t>Remember boy that your forefather's died</a:t>
            </a:r>
            <a:br>
              <a:rPr lang="en-GB" sz="1400" dirty="0"/>
            </a:br>
            <a:r>
              <a:rPr lang="en-GB" sz="1400" dirty="0"/>
              <a:t>Lost in millions for a country's pride</a:t>
            </a:r>
            <a:br>
              <a:rPr lang="en-GB" sz="1400" dirty="0"/>
            </a:br>
            <a:r>
              <a:rPr lang="en-GB" sz="1400" dirty="0"/>
              <a:t>Never mention the trenches of Belgium</a:t>
            </a:r>
            <a:br>
              <a:rPr lang="en-GB" sz="1400" dirty="0"/>
            </a:br>
            <a:r>
              <a:rPr lang="en-GB" sz="1400" dirty="0"/>
              <a:t>When they stopped fighting and they were one</a:t>
            </a:r>
            <a:br>
              <a:rPr lang="en-GB" sz="1400" dirty="0"/>
            </a:br>
            <a:r>
              <a:rPr lang="en-GB" sz="1400" dirty="0"/>
              <a:t/>
            </a:r>
            <a:br>
              <a:rPr lang="en-GB" sz="1400" dirty="0"/>
            </a:br>
            <a:r>
              <a:rPr lang="en-GB" sz="1400" dirty="0"/>
              <a:t>A spirit stronger than war was at work that night</a:t>
            </a:r>
            <a:br>
              <a:rPr lang="en-GB" sz="1400" dirty="0"/>
            </a:br>
            <a:r>
              <a:rPr lang="en-GB" sz="1400" dirty="0"/>
              <a:t>December 1914 cold, clear and bright</a:t>
            </a:r>
            <a:br>
              <a:rPr lang="en-GB" sz="1400" dirty="0"/>
            </a:br>
            <a:r>
              <a:rPr lang="en-GB" sz="1400" dirty="0"/>
              <a:t>Countries' borders were right out of sight</a:t>
            </a:r>
            <a:br>
              <a:rPr lang="en-GB" sz="1400" dirty="0"/>
            </a:br>
            <a:r>
              <a:rPr lang="en-GB" sz="1400" dirty="0"/>
              <a:t>They joined together and decided not to fight</a:t>
            </a:r>
            <a:br>
              <a:rPr lang="en-GB" sz="1400" dirty="0"/>
            </a:br>
            <a:r>
              <a:rPr lang="en-GB" sz="1400" dirty="0"/>
              <a:t/>
            </a:r>
            <a:br>
              <a:rPr lang="en-GB" sz="1400" dirty="0"/>
            </a:br>
            <a:r>
              <a:rPr lang="en-GB" sz="1400" dirty="0"/>
              <a:t>All together now, all together now</a:t>
            </a:r>
            <a:br>
              <a:rPr lang="en-GB" sz="1400" dirty="0"/>
            </a:br>
            <a:r>
              <a:rPr lang="en-GB" sz="1400" dirty="0"/>
              <a:t>All together now in no man's land (together)</a:t>
            </a:r>
            <a:br>
              <a:rPr lang="en-GB" sz="1400" dirty="0"/>
            </a:br>
            <a:r>
              <a:rPr lang="en-GB" sz="1400" dirty="0"/>
              <a:t>All together now (all together), all together now (all together)</a:t>
            </a:r>
            <a:br>
              <a:rPr lang="en-GB" sz="1400" dirty="0"/>
            </a:br>
            <a:r>
              <a:rPr lang="en-GB" sz="1400" dirty="0"/>
              <a:t>All together now (together, together)</a:t>
            </a:r>
            <a:br>
              <a:rPr lang="en-GB" sz="1400" dirty="0"/>
            </a:br>
            <a:r>
              <a:rPr lang="en-GB" sz="1400" dirty="0"/>
              <a:t>In no man's land (together, together)</a:t>
            </a:r>
            <a:br>
              <a:rPr lang="en-GB" sz="1400" dirty="0"/>
            </a:br>
            <a:r>
              <a:rPr lang="en-GB" sz="1400" dirty="0"/>
              <a:t/>
            </a:r>
            <a:br>
              <a:rPr lang="en-GB" sz="1400" dirty="0"/>
            </a:br>
            <a:r>
              <a:rPr lang="en-GB" sz="1400" dirty="0"/>
              <a:t>The same old story again</a:t>
            </a:r>
            <a:br>
              <a:rPr lang="en-GB" sz="1400" dirty="0"/>
            </a:br>
            <a:r>
              <a:rPr lang="en-GB" sz="1400" dirty="0"/>
              <a:t>All those tears shed in vain</a:t>
            </a:r>
            <a:br>
              <a:rPr lang="en-GB" sz="1400" dirty="0"/>
            </a:br>
            <a:r>
              <a:rPr lang="en-GB" sz="1400" dirty="0"/>
              <a:t>Nothing learnt and nothing gained</a:t>
            </a:r>
            <a:br>
              <a:rPr lang="en-GB" sz="1400" dirty="0"/>
            </a:br>
            <a:r>
              <a:rPr lang="en-GB" sz="1400" dirty="0"/>
              <a:t>Only hope remains</a:t>
            </a:r>
            <a:endParaRPr lang="en-GB" sz="1400" dirty="0">
              <a:latin typeface="Comic Sans MS" pitchFamily="66" charset="0"/>
            </a:endParaRPr>
          </a:p>
        </p:txBody>
      </p:sp>
      <p:sp>
        <p:nvSpPr>
          <p:cNvPr id="4100" name="Date Placeholder 6"/>
          <p:cNvSpPr>
            <a:spLocks noGrp="1"/>
          </p:cNvSpPr>
          <p:nvPr>
            <p:ph type="dt" sz="quarter" idx="10"/>
          </p:nvPr>
        </p:nvSpPr>
        <p:spPr bwMode="auto">
          <a:xfrm>
            <a:off x="7500938" y="142875"/>
            <a:ext cx="1714500"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73469E17-79FE-4109-8059-2CBCB2286512}" type="datetime3">
              <a:rPr lang="en-GB" sz="1400" u="sng">
                <a:solidFill>
                  <a:schemeClr val="tx1"/>
                </a:solidFill>
              </a:rPr>
              <a:pPr fontAlgn="base">
                <a:spcBef>
                  <a:spcPct val="0"/>
                </a:spcBef>
                <a:spcAft>
                  <a:spcPct val="0"/>
                </a:spcAft>
                <a:defRPr/>
              </a:pPr>
              <a:t>6 December, 2016</a:t>
            </a:fld>
            <a:endParaRPr lang="en-GB" sz="1400" u="sng" dirty="0">
              <a:solidFill>
                <a:schemeClr val="tx1"/>
              </a:solidFill>
            </a:endParaRPr>
          </a:p>
        </p:txBody>
      </p:sp>
      <p:sp>
        <p:nvSpPr>
          <p:cNvPr id="32773" name="Date Placeholder 6"/>
          <p:cNvSpPr txBox="1">
            <a:spLocks/>
          </p:cNvSpPr>
          <p:nvPr/>
        </p:nvSpPr>
        <p:spPr bwMode="auto">
          <a:xfrm>
            <a:off x="0" y="142875"/>
            <a:ext cx="1562100" cy="365125"/>
          </a:xfrm>
          <a:prstGeom prst="rect">
            <a:avLst/>
          </a:prstGeom>
          <a:noFill/>
          <a:ln w="9525">
            <a:noFill/>
            <a:miter lim="800000"/>
            <a:headEnd/>
            <a:tailEnd/>
          </a:ln>
        </p:spPr>
        <p:txBody>
          <a:bodyPr anchor="ctr"/>
          <a:lstStyle/>
          <a:p>
            <a:r>
              <a:rPr lang="en-GB" sz="1400" u="sng">
                <a:latin typeface="Calibri" pitchFamily="34" charset="0"/>
              </a:rPr>
              <a:t>CW</a:t>
            </a:r>
          </a:p>
        </p:txBody>
      </p:sp>
      <p:sp>
        <p:nvSpPr>
          <p:cNvPr id="7" name="Text Box 7"/>
          <p:cNvSpPr txBox="1">
            <a:spLocks noChangeArrowheads="1"/>
          </p:cNvSpPr>
          <p:nvPr/>
        </p:nvSpPr>
        <p:spPr bwMode="auto">
          <a:xfrm>
            <a:off x="428625" y="0"/>
            <a:ext cx="6532563" cy="369888"/>
          </a:xfrm>
          <a:prstGeom prst="rect">
            <a:avLst/>
          </a:prstGeom>
          <a:noFill/>
          <a:ln w="9525">
            <a:noFill/>
            <a:miter lim="800000"/>
            <a:headEnd/>
            <a:tailEnd/>
          </a:ln>
        </p:spPr>
        <p:txBody>
          <a:bodyPr>
            <a:spAutoFit/>
          </a:bodyPr>
          <a:lstStyle/>
          <a:p>
            <a:pPr fontAlgn="auto">
              <a:spcBef>
                <a:spcPts val="0"/>
              </a:spcBef>
              <a:spcAft>
                <a:spcPts val="0"/>
              </a:spcAft>
              <a:defRPr/>
            </a:pPr>
            <a:r>
              <a:rPr lang="en-GB" dirty="0">
                <a:solidFill>
                  <a:schemeClr val="bg1">
                    <a:lumMod val="65000"/>
                  </a:schemeClr>
                </a:solidFill>
                <a:latin typeface="Comic Sans MS" pitchFamily="66" charset="0"/>
              </a:rPr>
              <a:t>What happened on Christmas Day 1914?</a:t>
            </a:r>
          </a:p>
        </p:txBody>
      </p:sp>
      <p:pic>
        <p:nvPicPr>
          <p:cNvPr id="8" name="01_-_All_Together_Now.mp3">
            <a:hlinkClick r:id="" action="ppaction://media"/>
          </p:cNvPr>
          <p:cNvPicPr>
            <a:picLocks noRot="1" noChangeAspect="1"/>
          </p:cNvPicPr>
          <p:nvPr>
            <a:audioFile r:link="rId1"/>
          </p:nvPr>
        </p:nvPicPr>
        <p:blipFill>
          <a:blip r:embed="rId4" cstate="print"/>
          <a:srcRect/>
          <a:stretch>
            <a:fillRect/>
          </a:stretch>
        </p:blipFill>
        <p:spPr bwMode="auto">
          <a:xfrm>
            <a:off x="4572000" y="714375"/>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558699" fill="hold"/>
                                        <p:tgtEl>
                                          <p:spTgt spid="8"/>
                                        </p:tgtEl>
                                      </p:cBhvr>
                                    </p:cmd>
                                  </p:childTnLst>
                                </p:cTn>
                              </p:par>
                            </p:childTnLst>
                          </p:cTn>
                        </p:par>
                      </p:childTnLst>
                    </p:cTn>
                  </p:par>
                </p:childTnLst>
              </p:cTn>
              <p:nextCondLst>
                <p:cond evt="onClick" delay="0">
                  <p:tgtEl>
                    <p:spTgt spid="8"/>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3F5EC35-CA56-4DB1-AC3B-A007F7E768BF}" type="datetime3">
              <a:rPr lang="en-GB" smtClean="0"/>
              <a:pPr>
                <a:defRPr/>
              </a:pPr>
              <a:t>6 December, 2016</a:t>
            </a:fld>
            <a:endParaRPr lang="en-GB"/>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3F5EC35-CA56-4DB1-AC3B-A007F7E768BF}" type="datetime3">
              <a:rPr lang="en-GB" smtClean="0"/>
              <a:pPr>
                <a:defRPr/>
              </a:pPr>
              <a:t>6 December, 2016</a:t>
            </a:fld>
            <a:endParaRPr lang="en-GB"/>
          </a:p>
        </p:txBody>
      </p:sp>
      <p:pic>
        <p:nvPicPr>
          <p:cNvPr id="3" name="Sainsbury's OFFICIAL Christmas 2014 Ad.mp4">
            <a:hlinkClick r:id="" action="ppaction://media"/>
          </p:cNvPr>
          <p:cNvPicPr>
            <a:picLocks noRot="1" noChangeAspect="1"/>
          </p:cNvPicPr>
          <p:nvPr>
            <a:videoFile r:link="rId1"/>
          </p:nvPr>
        </p:nvPicPr>
        <p:blipFill>
          <a:blip r:embed="rId4" cstate="print"/>
          <a:stretch>
            <a:fillRect/>
          </a:stretch>
        </p:blipFill>
        <p:spPr>
          <a:xfrm>
            <a:off x="280173" y="1016732"/>
            <a:ext cx="8583654" cy="4824536"/>
          </a:xfrm>
          <a:prstGeom prst="rect">
            <a:avLst/>
          </a:prstGeom>
        </p:spPr>
      </p:pic>
      <p:sp>
        <p:nvSpPr>
          <p:cNvPr id="4" name="Action Button: Movie 3">
            <a:hlinkClick r:id="rId5" action="ppaction://hlinkfile" highlightClick="1"/>
          </p:cNvPr>
          <p:cNvSpPr/>
          <p:nvPr/>
        </p:nvSpPr>
        <p:spPr>
          <a:xfrm>
            <a:off x="7596336" y="6093296"/>
            <a:ext cx="1008112" cy="576064"/>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a:t>
            </a:r>
            <a:endParaRPr lang="en-GB" dirty="0"/>
          </a:p>
        </p:txBody>
      </p:sp>
      <p:sp>
        <p:nvSpPr>
          <p:cNvPr id="5" name="TextBox 4"/>
          <p:cNvSpPr txBox="1"/>
          <p:nvPr/>
        </p:nvSpPr>
        <p:spPr>
          <a:xfrm>
            <a:off x="413792" y="260648"/>
            <a:ext cx="8316416"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400" dirty="0" smtClean="0">
                <a:latin typeface="Comic Sans MS" pitchFamily="66" charset="0"/>
              </a:rPr>
              <a:t>Watch this carefully you will be tested on the details.</a:t>
            </a:r>
            <a:endParaRPr lang="en-GB" sz="2400" dirty="0">
              <a:latin typeface="Comic Sans MS" pitchFamily="66" charset="0"/>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p:cTn id="7" fill="hold" display="0">
                  <p:stCondLst>
                    <p:cond delay="indefinite"/>
                  </p:stCondLst>
                  <p:endCondLst>
                    <p:cond evt="onNext" delay="0">
                      <p:tgtEl>
                        <p:sldTgt/>
                      </p:tgtEl>
                    </p:cond>
                    <p:cond evt="onPrev" delay="0">
                      <p:tgtEl>
                        <p:sldTgt/>
                      </p:tgtEl>
                    </p:cond>
                  </p:endCondLst>
                </p:cTn>
                <p:tgtEl>
                  <p:spTgt spid="3"/>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42938" y="500063"/>
            <a:ext cx="7929562" cy="1143000"/>
          </a:xfrm>
          <a:prstGeom prst="roundRect">
            <a:avLst/>
          </a:prstGeom>
          <a:ln/>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r>
              <a:rPr lang="en-GB" sz="2800" b="1" dirty="0" smtClean="0">
                <a:latin typeface="Comic Sans MS" pitchFamily="66" charset="0"/>
              </a:rPr>
              <a:t>Task</a:t>
            </a:r>
            <a:endParaRPr lang="en-GB" sz="2800" b="1" dirty="0">
              <a:latin typeface="Comic Sans MS" pitchFamily="66" charset="0"/>
            </a:endParaRPr>
          </a:p>
        </p:txBody>
      </p:sp>
      <p:sp>
        <p:nvSpPr>
          <p:cNvPr id="5" name="Rounded Rectangle 4"/>
          <p:cNvSpPr/>
          <p:nvPr/>
        </p:nvSpPr>
        <p:spPr>
          <a:xfrm>
            <a:off x="642938" y="2000250"/>
            <a:ext cx="7929562" cy="4357688"/>
          </a:xfrm>
          <a:prstGeom prst="roundRect">
            <a:avLst/>
          </a:prstGeom>
          <a:ln/>
        </p:spPr>
        <p:style>
          <a:lnRef idx="1">
            <a:schemeClr val="dk1"/>
          </a:lnRef>
          <a:fillRef idx="2">
            <a:schemeClr val="dk1"/>
          </a:fillRef>
          <a:effectRef idx="1">
            <a:schemeClr val="dk1"/>
          </a:effectRef>
          <a:fontRef idx="minor">
            <a:schemeClr val="dk1"/>
          </a:fontRef>
        </p:style>
        <p:txBody>
          <a:bodyPr anchor="ctr"/>
          <a:lstStyle/>
          <a:p>
            <a:pPr>
              <a:defRPr/>
            </a:pPr>
            <a:r>
              <a:rPr lang="en-GB" sz="2800" dirty="0" smtClean="0">
                <a:solidFill>
                  <a:srgbClr val="000000"/>
                </a:solidFill>
                <a:latin typeface="Comic Sans MS" pitchFamily="66" charset="0"/>
                <a:cs typeface="Arial" charset="0"/>
              </a:rPr>
              <a:t>Write down as many details about the source as you can in silence.  </a:t>
            </a:r>
          </a:p>
          <a:p>
            <a:pPr>
              <a:defRPr/>
            </a:pPr>
            <a:endParaRPr lang="en-GB" sz="2800" dirty="0" smtClean="0">
              <a:solidFill>
                <a:srgbClr val="000000"/>
              </a:solidFill>
              <a:latin typeface="Comic Sans MS" pitchFamily="66" charset="0"/>
              <a:cs typeface="Arial" charset="0"/>
            </a:endParaRPr>
          </a:p>
          <a:p>
            <a:pPr>
              <a:defRPr/>
            </a:pPr>
            <a:r>
              <a:rPr lang="en-GB" sz="2800" dirty="0" smtClean="0">
                <a:solidFill>
                  <a:srgbClr val="000000"/>
                </a:solidFill>
                <a:latin typeface="Comic Sans MS" pitchFamily="66" charset="0"/>
                <a:cs typeface="Arial" charset="0"/>
              </a:rPr>
              <a:t>You have one minute.</a:t>
            </a:r>
          </a:p>
          <a:p>
            <a:pPr>
              <a:defRPr/>
            </a:pPr>
            <a:endParaRPr lang="en-GB" sz="2800" dirty="0" smtClean="0">
              <a:solidFill>
                <a:srgbClr val="000000"/>
              </a:solidFill>
              <a:latin typeface="Comic Sans MS" pitchFamily="66" charset="0"/>
              <a:cs typeface="Arial" charset="0"/>
            </a:endParaRPr>
          </a:p>
          <a:p>
            <a:pPr>
              <a:defRPr/>
            </a:pPr>
            <a:r>
              <a:rPr lang="en-GB" sz="2800" dirty="0" smtClean="0">
                <a:solidFill>
                  <a:srgbClr val="000000"/>
                </a:solidFill>
                <a:latin typeface="Comic Sans MS" pitchFamily="66" charset="0"/>
                <a:cs typeface="Arial" charset="0"/>
              </a:rPr>
              <a:t>Turn to your partner.  Take it in turns to reveal one detail at a time.  If you already have it, tick it.  If you don’t add it to your list.  </a:t>
            </a:r>
            <a:endParaRPr lang="en-GB" sz="2800" dirty="0">
              <a:solidFill>
                <a:srgbClr val="000000"/>
              </a:solidFill>
              <a:latin typeface="Comic Sans MS" pitchFamily="66" charset="0"/>
              <a:cs typeface="Arial" charset="0"/>
            </a:endParaRPr>
          </a:p>
        </p:txBody>
      </p:sp>
      <p:sp>
        <p:nvSpPr>
          <p:cNvPr id="4100" name="Date Placeholder 6"/>
          <p:cNvSpPr>
            <a:spLocks noGrp="1"/>
          </p:cNvSpPr>
          <p:nvPr>
            <p:ph type="dt" sz="quarter" idx="10"/>
          </p:nvPr>
        </p:nvSpPr>
        <p:spPr bwMode="auto">
          <a:xfrm>
            <a:off x="7500938" y="142875"/>
            <a:ext cx="1714500"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73469E17-79FE-4109-8059-2CBCB2286512}" type="datetime3">
              <a:rPr lang="en-GB" sz="1400" u="sng">
                <a:solidFill>
                  <a:schemeClr val="tx1"/>
                </a:solidFill>
              </a:rPr>
              <a:pPr fontAlgn="base">
                <a:spcBef>
                  <a:spcPct val="0"/>
                </a:spcBef>
                <a:spcAft>
                  <a:spcPct val="0"/>
                </a:spcAft>
                <a:defRPr/>
              </a:pPr>
              <a:t>6 December, 2016</a:t>
            </a:fld>
            <a:endParaRPr lang="en-GB" sz="1400" u="sng" dirty="0">
              <a:solidFill>
                <a:schemeClr val="tx1"/>
              </a:solidFill>
            </a:endParaRPr>
          </a:p>
        </p:txBody>
      </p:sp>
      <p:sp>
        <p:nvSpPr>
          <p:cNvPr id="2053" name="Date Placeholder 6"/>
          <p:cNvSpPr txBox="1">
            <a:spLocks/>
          </p:cNvSpPr>
          <p:nvPr/>
        </p:nvSpPr>
        <p:spPr bwMode="auto">
          <a:xfrm>
            <a:off x="0" y="142875"/>
            <a:ext cx="1562100" cy="365125"/>
          </a:xfrm>
          <a:prstGeom prst="rect">
            <a:avLst/>
          </a:prstGeom>
          <a:noFill/>
          <a:ln w="9525">
            <a:noFill/>
            <a:miter lim="800000"/>
            <a:headEnd/>
            <a:tailEnd/>
          </a:ln>
        </p:spPr>
        <p:txBody>
          <a:bodyPr anchor="ctr"/>
          <a:lstStyle/>
          <a:p>
            <a:r>
              <a:rPr lang="en-GB" sz="1400" u="sng">
                <a:latin typeface="Calibri" pitchFamily="34" charset="0"/>
              </a:rPr>
              <a:t>CW</a:t>
            </a:r>
          </a:p>
        </p:txBody>
      </p:sp>
      <p:sp>
        <p:nvSpPr>
          <p:cNvPr id="7" name="Text Box 7"/>
          <p:cNvSpPr txBox="1">
            <a:spLocks noChangeArrowheads="1"/>
          </p:cNvSpPr>
          <p:nvPr/>
        </p:nvSpPr>
        <p:spPr bwMode="auto">
          <a:xfrm>
            <a:off x="428625" y="0"/>
            <a:ext cx="6532563" cy="369888"/>
          </a:xfrm>
          <a:prstGeom prst="rect">
            <a:avLst/>
          </a:prstGeom>
          <a:noFill/>
          <a:ln w="9525">
            <a:noFill/>
            <a:miter lim="800000"/>
            <a:headEnd/>
            <a:tailEnd/>
          </a:ln>
        </p:spPr>
        <p:txBody>
          <a:bodyPr>
            <a:spAutoFit/>
          </a:bodyPr>
          <a:lstStyle/>
          <a:p>
            <a:pPr fontAlgn="auto">
              <a:spcBef>
                <a:spcPts val="0"/>
              </a:spcBef>
              <a:spcAft>
                <a:spcPts val="0"/>
              </a:spcAft>
              <a:defRPr/>
            </a:pPr>
            <a:r>
              <a:rPr lang="en-GB" dirty="0">
                <a:solidFill>
                  <a:schemeClr val="bg1">
                    <a:lumMod val="65000"/>
                  </a:schemeClr>
                </a:solidFill>
                <a:latin typeface="Comic Sans MS" pitchFamily="66" charset="0"/>
              </a:rPr>
              <a:t>What happened on Christmas Day 1914?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20000" r="-20000"/>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3F5EC35-CA56-4DB1-AC3B-A007F7E768BF}" type="datetime3">
              <a:rPr lang="en-GB" smtClean="0"/>
              <a:pPr>
                <a:defRPr/>
              </a:pPr>
              <a:t>6 December, 2016</a:t>
            </a:fld>
            <a:endParaRPr lang="en-GB"/>
          </a:p>
        </p:txBody>
      </p:sp>
      <p:sp>
        <p:nvSpPr>
          <p:cNvPr id="4" name="Action Button: Movie 3">
            <a:hlinkClick r:id="rId4" action="ppaction://hlinkfile" highlightClick="1"/>
          </p:cNvPr>
          <p:cNvSpPr/>
          <p:nvPr/>
        </p:nvSpPr>
        <p:spPr>
          <a:xfrm>
            <a:off x="7596336" y="6093296"/>
            <a:ext cx="1008112" cy="576064"/>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a:t>
            </a:r>
            <a:endParaRPr lang="en-GB" dirty="0"/>
          </a:p>
        </p:txBody>
      </p:sp>
      <p:sp>
        <p:nvSpPr>
          <p:cNvPr id="5" name="TextBox 4"/>
          <p:cNvSpPr txBox="1"/>
          <p:nvPr/>
        </p:nvSpPr>
        <p:spPr>
          <a:xfrm>
            <a:off x="413792" y="260648"/>
            <a:ext cx="8316416"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800" dirty="0" smtClean="0">
                <a:latin typeface="Comic Sans MS" pitchFamily="66" charset="0"/>
              </a:rPr>
              <a:t>Is this advert in any why controversial?</a:t>
            </a:r>
            <a:endParaRPr lang="en-GB" sz="2800" dirty="0">
              <a:latin typeface="Comic Sans MS" pitchFamily="66" charset="0"/>
            </a:endParaRPr>
          </a:p>
        </p:txBody>
      </p:sp>
      <p:sp>
        <p:nvSpPr>
          <p:cNvPr id="6" name="Action Button: Information 5">
            <a:hlinkClick r:id="rId5" highlightClick="1"/>
          </p:cNvPr>
          <p:cNvSpPr/>
          <p:nvPr/>
        </p:nvSpPr>
        <p:spPr>
          <a:xfrm>
            <a:off x="251520" y="6165304"/>
            <a:ext cx="648072" cy="504056"/>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3F5EC35-CA56-4DB1-AC3B-A007F7E768BF}" type="datetime3">
              <a:rPr lang="en-GB" smtClean="0"/>
              <a:pPr>
                <a:defRPr/>
              </a:pPr>
              <a:t>6 December, 2016</a:t>
            </a:fld>
            <a:endParaRPr lang="en-GB"/>
          </a:p>
        </p:txBody>
      </p:sp>
      <p:pic>
        <p:nvPicPr>
          <p:cNvPr id="65538" name="Picture 2"/>
          <p:cNvPicPr>
            <a:picLocks noChangeAspect="1" noChangeArrowheads="1"/>
          </p:cNvPicPr>
          <p:nvPr/>
        </p:nvPicPr>
        <p:blipFill>
          <a:blip r:embed="rId3" cstate="print"/>
          <a:srcRect/>
          <a:stretch>
            <a:fillRect/>
          </a:stretch>
        </p:blipFill>
        <p:spPr bwMode="auto">
          <a:xfrm>
            <a:off x="611560" y="196805"/>
            <a:ext cx="5040560" cy="6464389"/>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65538"/>
                                        </p:tgtEl>
                                        <p:attrNameLst>
                                          <p:attrName>style.visibility</p:attrName>
                                        </p:attrNameLst>
                                      </p:cBhvr>
                                      <p:to>
                                        <p:strVal val="visible"/>
                                      </p:to>
                                    </p:set>
                                    <p:animEffect transition="in" filter="fade">
                                      <p:cBhvr>
                                        <p:cTn id="7" dur="1000"/>
                                        <p:tgtEl>
                                          <p:spTgt spid="65538"/>
                                        </p:tgtEl>
                                      </p:cBhvr>
                                    </p:animEffect>
                                    <p:anim calcmode="lin" valueType="num">
                                      <p:cBhvr>
                                        <p:cTn id="8" dur="1000" fill="hold"/>
                                        <p:tgtEl>
                                          <p:spTgt spid="65538"/>
                                        </p:tgtEl>
                                        <p:attrNameLst>
                                          <p:attrName>ppt_x</p:attrName>
                                        </p:attrNameLst>
                                      </p:cBhvr>
                                      <p:tavLst>
                                        <p:tav tm="0">
                                          <p:val>
                                            <p:strVal val="#ppt_x"/>
                                          </p:val>
                                        </p:tav>
                                        <p:tav tm="100000">
                                          <p:val>
                                            <p:strVal val="#ppt_x"/>
                                          </p:val>
                                        </p:tav>
                                      </p:tavLst>
                                    </p:anim>
                                    <p:anim calcmode="lin" valueType="num">
                                      <p:cBhvr>
                                        <p:cTn id="9" dur="1000" fill="hold"/>
                                        <p:tgtEl>
                                          <p:spTgt spid="655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42938" y="500063"/>
            <a:ext cx="7929562" cy="1143000"/>
          </a:xfrm>
          <a:prstGeom prst="roundRect">
            <a:avLst/>
          </a:prstGeom>
          <a:ln/>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r>
              <a:rPr lang="en-GB" sz="2800" b="1" dirty="0" smtClean="0">
                <a:latin typeface="Comic Sans MS" pitchFamily="66" charset="0"/>
              </a:rPr>
              <a:t>Why might the advert be seen as controversial?</a:t>
            </a:r>
            <a:endParaRPr lang="en-GB" sz="2800" b="1" dirty="0">
              <a:latin typeface="Comic Sans MS" pitchFamily="66" charset="0"/>
            </a:endParaRPr>
          </a:p>
        </p:txBody>
      </p:sp>
      <p:sp>
        <p:nvSpPr>
          <p:cNvPr id="5" name="Rounded Rectangle 4"/>
          <p:cNvSpPr/>
          <p:nvPr/>
        </p:nvSpPr>
        <p:spPr>
          <a:xfrm>
            <a:off x="642938" y="2000250"/>
            <a:ext cx="7929562" cy="4357688"/>
          </a:xfrm>
          <a:prstGeom prst="roundRect">
            <a:avLst/>
          </a:prstGeom>
          <a:ln/>
        </p:spPr>
        <p:style>
          <a:lnRef idx="1">
            <a:schemeClr val="dk1"/>
          </a:lnRef>
          <a:fillRef idx="2">
            <a:schemeClr val="dk1"/>
          </a:fillRef>
          <a:effectRef idx="1">
            <a:schemeClr val="dk1"/>
          </a:effectRef>
          <a:fontRef idx="minor">
            <a:schemeClr val="dk1"/>
          </a:fontRef>
        </p:style>
        <p:txBody>
          <a:bodyPr anchor="ctr"/>
          <a:lstStyle/>
          <a:p>
            <a:pPr fontAlgn="auto">
              <a:spcBef>
                <a:spcPts val="0"/>
              </a:spcBef>
              <a:spcAft>
                <a:spcPts val="0"/>
              </a:spcAft>
              <a:defRPr/>
            </a:pPr>
            <a:r>
              <a:rPr lang="en-GB" sz="2800" dirty="0" smtClean="0">
                <a:latin typeface="Comic Sans MS" pitchFamily="66" charset="0"/>
              </a:rPr>
              <a:t>You are going to see if the advert appears accurate.  Is it true to the past?</a:t>
            </a:r>
          </a:p>
          <a:p>
            <a:pPr fontAlgn="auto">
              <a:spcBef>
                <a:spcPts val="0"/>
              </a:spcBef>
              <a:spcAft>
                <a:spcPts val="0"/>
              </a:spcAft>
              <a:defRPr/>
            </a:pPr>
            <a:endParaRPr lang="en-GB" sz="2800" dirty="0" smtClean="0">
              <a:latin typeface="Comic Sans MS" pitchFamily="66" charset="0"/>
            </a:endParaRPr>
          </a:p>
          <a:p>
            <a:pPr fontAlgn="auto">
              <a:spcBef>
                <a:spcPts val="0"/>
              </a:spcBef>
              <a:spcAft>
                <a:spcPts val="0"/>
              </a:spcAft>
              <a:defRPr/>
            </a:pPr>
            <a:r>
              <a:rPr lang="en-GB" sz="2800" dirty="0" smtClean="0">
                <a:latin typeface="Comic Sans MS" pitchFamily="66" charset="0"/>
              </a:rPr>
              <a:t>Use the following template to make notes on the sources provided.</a:t>
            </a:r>
            <a:endParaRPr lang="en-GB" sz="2800" dirty="0">
              <a:latin typeface="Comic Sans MS" pitchFamily="66" charset="0"/>
            </a:endParaRPr>
          </a:p>
        </p:txBody>
      </p:sp>
      <p:sp>
        <p:nvSpPr>
          <p:cNvPr id="4100" name="Date Placeholder 6"/>
          <p:cNvSpPr>
            <a:spLocks noGrp="1"/>
          </p:cNvSpPr>
          <p:nvPr>
            <p:ph type="dt" sz="quarter" idx="10"/>
          </p:nvPr>
        </p:nvSpPr>
        <p:spPr bwMode="auto">
          <a:xfrm>
            <a:off x="7500938" y="142875"/>
            <a:ext cx="1714500"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73469E17-79FE-4109-8059-2CBCB2286512}" type="datetime3">
              <a:rPr lang="en-GB" sz="1400" u="sng">
                <a:solidFill>
                  <a:schemeClr val="tx1"/>
                </a:solidFill>
              </a:rPr>
              <a:pPr fontAlgn="base">
                <a:spcBef>
                  <a:spcPct val="0"/>
                </a:spcBef>
                <a:spcAft>
                  <a:spcPct val="0"/>
                </a:spcAft>
                <a:defRPr/>
              </a:pPr>
              <a:t>6 December, 2016</a:t>
            </a:fld>
            <a:endParaRPr lang="en-GB" sz="1400" u="sng" dirty="0">
              <a:solidFill>
                <a:schemeClr val="tx1"/>
              </a:solidFill>
            </a:endParaRPr>
          </a:p>
        </p:txBody>
      </p:sp>
      <p:sp>
        <p:nvSpPr>
          <p:cNvPr id="7173" name="Date Placeholder 6"/>
          <p:cNvSpPr txBox="1">
            <a:spLocks/>
          </p:cNvSpPr>
          <p:nvPr/>
        </p:nvSpPr>
        <p:spPr bwMode="auto">
          <a:xfrm>
            <a:off x="0" y="142875"/>
            <a:ext cx="1562100" cy="365125"/>
          </a:xfrm>
          <a:prstGeom prst="rect">
            <a:avLst/>
          </a:prstGeom>
          <a:noFill/>
          <a:ln w="9525">
            <a:noFill/>
            <a:miter lim="800000"/>
            <a:headEnd/>
            <a:tailEnd/>
          </a:ln>
        </p:spPr>
        <p:txBody>
          <a:bodyPr anchor="ctr"/>
          <a:lstStyle/>
          <a:p>
            <a:r>
              <a:rPr lang="en-GB" sz="1400" u="sng">
                <a:latin typeface="Calibri" pitchFamily="34" charset="0"/>
              </a:rPr>
              <a:t>CW</a:t>
            </a:r>
          </a:p>
        </p:txBody>
      </p:sp>
      <p:sp>
        <p:nvSpPr>
          <p:cNvPr id="7" name="Text Box 7"/>
          <p:cNvSpPr txBox="1">
            <a:spLocks noChangeArrowheads="1"/>
          </p:cNvSpPr>
          <p:nvPr/>
        </p:nvSpPr>
        <p:spPr bwMode="auto">
          <a:xfrm>
            <a:off x="428625" y="0"/>
            <a:ext cx="6532563" cy="369888"/>
          </a:xfrm>
          <a:prstGeom prst="rect">
            <a:avLst/>
          </a:prstGeom>
          <a:noFill/>
          <a:ln w="9525">
            <a:noFill/>
            <a:miter lim="800000"/>
            <a:headEnd/>
            <a:tailEnd/>
          </a:ln>
        </p:spPr>
        <p:txBody>
          <a:bodyPr>
            <a:spAutoFit/>
          </a:bodyPr>
          <a:lstStyle/>
          <a:p>
            <a:pPr fontAlgn="auto">
              <a:spcBef>
                <a:spcPts val="0"/>
              </a:spcBef>
              <a:spcAft>
                <a:spcPts val="0"/>
              </a:spcAft>
              <a:defRPr/>
            </a:pPr>
            <a:r>
              <a:rPr lang="en-GB" dirty="0">
                <a:solidFill>
                  <a:schemeClr val="bg1">
                    <a:lumMod val="65000"/>
                  </a:schemeClr>
                </a:solidFill>
                <a:latin typeface="Comic Sans MS" pitchFamily="66" charset="0"/>
              </a:rPr>
              <a:t>What happened on Christmas Day 1914?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1000"/>
                                        <p:tgtEl>
                                          <p:spTgt spid="5">
                                            <p:txEl>
                                              <p:pRg st="2" end="2"/>
                                            </p:txEl>
                                          </p:spTgt>
                                        </p:tgtEl>
                                      </p:cBhvr>
                                    </p:animEffect>
                                    <p:anim calcmode="lin" valueType="num">
                                      <p:cBhvr>
                                        <p:cTn id="15"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13000"/>
            <a:lum/>
          </a:blip>
          <a:srcRect/>
          <a:stretch>
            <a:fillRect l="-20000" r="-20000"/>
          </a:stretch>
        </a:blipFill>
        <a:effectLst/>
      </p:bgPr>
    </p:bg>
    <p:spTree>
      <p:nvGrpSpPr>
        <p:cNvPr id="1" name=""/>
        <p:cNvGrpSpPr/>
        <p:nvPr/>
      </p:nvGrpSpPr>
      <p:grpSpPr>
        <a:xfrm>
          <a:off x="0" y="0"/>
          <a:ext cx="0" cy="0"/>
          <a:chOff x="0" y="0"/>
          <a:chExt cx="0" cy="0"/>
        </a:xfrm>
      </p:grpSpPr>
      <p:sp>
        <p:nvSpPr>
          <p:cNvPr id="4" name="Rounded Rectangle 3"/>
          <p:cNvSpPr/>
          <p:nvPr/>
        </p:nvSpPr>
        <p:spPr>
          <a:xfrm>
            <a:off x="642938" y="500063"/>
            <a:ext cx="7929562" cy="841375"/>
          </a:xfrm>
          <a:prstGeom prst="roundRect">
            <a:avLst/>
          </a:prstGeom>
          <a:ln/>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r>
              <a:rPr lang="en-GB" sz="2800" b="1" dirty="0" smtClean="0">
                <a:latin typeface="Comic Sans MS" pitchFamily="66" charset="0"/>
              </a:rPr>
              <a:t>Draw this into your books : </a:t>
            </a:r>
            <a:endParaRPr lang="en-GB" sz="2800" b="1" dirty="0">
              <a:latin typeface="Comic Sans MS" pitchFamily="66" charset="0"/>
            </a:endParaRPr>
          </a:p>
        </p:txBody>
      </p:sp>
      <p:sp>
        <p:nvSpPr>
          <p:cNvPr id="4100" name="Date Placeholder 6"/>
          <p:cNvSpPr>
            <a:spLocks noGrp="1"/>
          </p:cNvSpPr>
          <p:nvPr>
            <p:ph type="dt" sz="quarter" idx="10"/>
          </p:nvPr>
        </p:nvSpPr>
        <p:spPr bwMode="auto">
          <a:xfrm>
            <a:off x="7500938" y="142875"/>
            <a:ext cx="1714500"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73469E17-79FE-4109-8059-2CBCB2286512}" type="datetime3">
              <a:rPr lang="en-GB" sz="1400" u="sng">
                <a:solidFill>
                  <a:schemeClr val="tx1"/>
                </a:solidFill>
              </a:rPr>
              <a:pPr fontAlgn="base">
                <a:spcBef>
                  <a:spcPct val="0"/>
                </a:spcBef>
                <a:spcAft>
                  <a:spcPct val="0"/>
                </a:spcAft>
                <a:defRPr/>
              </a:pPr>
              <a:t>6 December, 2016</a:t>
            </a:fld>
            <a:endParaRPr lang="en-GB" sz="1400" u="sng" dirty="0">
              <a:solidFill>
                <a:schemeClr val="tx1"/>
              </a:solidFill>
            </a:endParaRPr>
          </a:p>
        </p:txBody>
      </p:sp>
      <p:sp>
        <p:nvSpPr>
          <p:cNvPr id="34820" name="Date Placeholder 6"/>
          <p:cNvSpPr txBox="1">
            <a:spLocks/>
          </p:cNvSpPr>
          <p:nvPr/>
        </p:nvSpPr>
        <p:spPr bwMode="auto">
          <a:xfrm>
            <a:off x="0" y="142875"/>
            <a:ext cx="1562100" cy="365125"/>
          </a:xfrm>
          <a:prstGeom prst="rect">
            <a:avLst/>
          </a:prstGeom>
          <a:noFill/>
          <a:ln w="9525">
            <a:noFill/>
            <a:miter lim="800000"/>
            <a:headEnd/>
            <a:tailEnd/>
          </a:ln>
        </p:spPr>
        <p:txBody>
          <a:bodyPr anchor="ctr"/>
          <a:lstStyle/>
          <a:p>
            <a:r>
              <a:rPr lang="en-GB" sz="1400" u="sng">
                <a:latin typeface="Calibri" pitchFamily="34" charset="0"/>
              </a:rPr>
              <a:t>CW</a:t>
            </a:r>
          </a:p>
        </p:txBody>
      </p:sp>
      <p:sp>
        <p:nvSpPr>
          <p:cNvPr id="7" name="Text Box 7"/>
          <p:cNvSpPr txBox="1">
            <a:spLocks noChangeArrowheads="1"/>
          </p:cNvSpPr>
          <p:nvPr/>
        </p:nvSpPr>
        <p:spPr bwMode="auto">
          <a:xfrm>
            <a:off x="428625" y="0"/>
            <a:ext cx="6532563" cy="369888"/>
          </a:xfrm>
          <a:prstGeom prst="rect">
            <a:avLst/>
          </a:prstGeom>
          <a:noFill/>
          <a:ln w="9525">
            <a:noFill/>
            <a:miter lim="800000"/>
            <a:headEnd/>
            <a:tailEnd/>
          </a:ln>
        </p:spPr>
        <p:txBody>
          <a:bodyPr>
            <a:spAutoFit/>
          </a:bodyPr>
          <a:lstStyle/>
          <a:p>
            <a:pPr fontAlgn="auto">
              <a:spcBef>
                <a:spcPts val="0"/>
              </a:spcBef>
              <a:spcAft>
                <a:spcPts val="0"/>
              </a:spcAft>
              <a:defRPr/>
            </a:pPr>
            <a:r>
              <a:rPr lang="en-GB" dirty="0">
                <a:solidFill>
                  <a:schemeClr val="bg1">
                    <a:lumMod val="65000"/>
                  </a:schemeClr>
                </a:solidFill>
                <a:latin typeface="Comic Sans MS" pitchFamily="66" charset="0"/>
              </a:rPr>
              <a:t>What happened on Christmas Day 1914?</a:t>
            </a:r>
          </a:p>
        </p:txBody>
      </p:sp>
      <p:cxnSp>
        <p:nvCxnSpPr>
          <p:cNvPr id="6" name="Straight Connector 5"/>
          <p:cNvCxnSpPr/>
          <p:nvPr/>
        </p:nvCxnSpPr>
        <p:spPr>
          <a:xfrm>
            <a:off x="4572000" y="1412875"/>
            <a:ext cx="0" cy="2736850"/>
          </a:xfrm>
          <a:prstGeom prst="line">
            <a:avLst/>
          </a:prstGeom>
        </p:spPr>
        <p:style>
          <a:lnRef idx="2">
            <a:schemeClr val="dk1"/>
          </a:lnRef>
          <a:fillRef idx="0">
            <a:schemeClr val="dk1"/>
          </a:fillRef>
          <a:effectRef idx="1">
            <a:schemeClr val="dk1"/>
          </a:effectRef>
          <a:fontRef idx="minor">
            <a:schemeClr val="tx1"/>
          </a:fontRef>
        </p:style>
      </p:cxnSp>
      <p:cxnSp>
        <p:nvCxnSpPr>
          <p:cNvPr id="10" name="Straight Connector 9"/>
          <p:cNvCxnSpPr/>
          <p:nvPr/>
        </p:nvCxnSpPr>
        <p:spPr>
          <a:xfrm>
            <a:off x="4572000" y="4149725"/>
            <a:ext cx="4000500" cy="1800225"/>
          </a:xfrm>
          <a:prstGeom prst="line">
            <a:avLst/>
          </a:prstGeom>
        </p:spPr>
        <p:style>
          <a:lnRef idx="2">
            <a:schemeClr val="dk1"/>
          </a:lnRef>
          <a:fillRef idx="0">
            <a:schemeClr val="dk1"/>
          </a:fillRef>
          <a:effectRef idx="1">
            <a:schemeClr val="dk1"/>
          </a:effectRef>
          <a:fontRef idx="minor">
            <a:schemeClr val="tx1"/>
          </a:fontRef>
        </p:style>
      </p:cxnSp>
      <p:cxnSp>
        <p:nvCxnSpPr>
          <p:cNvPr id="13" name="Straight Connector 12"/>
          <p:cNvCxnSpPr/>
          <p:nvPr/>
        </p:nvCxnSpPr>
        <p:spPr>
          <a:xfrm flipV="1">
            <a:off x="1562100" y="4149725"/>
            <a:ext cx="3009900" cy="2016125"/>
          </a:xfrm>
          <a:prstGeom prst="line">
            <a:avLst/>
          </a:prstGeom>
        </p:spPr>
        <p:style>
          <a:lnRef idx="2">
            <a:schemeClr val="dk1"/>
          </a:lnRef>
          <a:fillRef idx="0">
            <a:schemeClr val="dk1"/>
          </a:fillRef>
          <a:effectRef idx="1">
            <a:schemeClr val="dk1"/>
          </a:effectRef>
          <a:fontRef idx="minor">
            <a:schemeClr val="tx1"/>
          </a:fontRef>
        </p:style>
      </p:cxnSp>
      <p:sp>
        <p:nvSpPr>
          <p:cNvPr id="34825" name="TextBox 15"/>
          <p:cNvSpPr txBox="1">
            <a:spLocks noChangeArrowheads="1"/>
          </p:cNvSpPr>
          <p:nvPr/>
        </p:nvSpPr>
        <p:spPr bwMode="auto">
          <a:xfrm>
            <a:off x="1562100" y="1546225"/>
            <a:ext cx="2649538" cy="368300"/>
          </a:xfrm>
          <a:prstGeom prst="rect">
            <a:avLst/>
          </a:prstGeom>
          <a:noFill/>
          <a:ln w="9525">
            <a:noFill/>
            <a:miter lim="800000"/>
            <a:headEnd/>
            <a:tailEnd/>
          </a:ln>
        </p:spPr>
        <p:txBody>
          <a:bodyPr>
            <a:spAutoFit/>
          </a:bodyPr>
          <a:lstStyle/>
          <a:p>
            <a:pPr algn="ctr"/>
            <a:r>
              <a:rPr lang="en-GB" u="sng">
                <a:latin typeface="Comic Sans MS" pitchFamily="66" charset="0"/>
              </a:rPr>
              <a:t>What happened?</a:t>
            </a:r>
          </a:p>
        </p:txBody>
      </p:sp>
      <p:sp>
        <p:nvSpPr>
          <p:cNvPr id="34826" name="TextBox 18"/>
          <p:cNvSpPr txBox="1">
            <a:spLocks noChangeArrowheads="1"/>
          </p:cNvSpPr>
          <p:nvPr/>
        </p:nvSpPr>
        <p:spPr bwMode="auto">
          <a:xfrm>
            <a:off x="5003800" y="1555750"/>
            <a:ext cx="2649538" cy="369888"/>
          </a:xfrm>
          <a:prstGeom prst="rect">
            <a:avLst/>
          </a:prstGeom>
          <a:noFill/>
          <a:ln w="9525">
            <a:noFill/>
            <a:miter lim="800000"/>
            <a:headEnd/>
            <a:tailEnd/>
          </a:ln>
        </p:spPr>
        <p:txBody>
          <a:bodyPr>
            <a:spAutoFit/>
          </a:bodyPr>
          <a:lstStyle/>
          <a:p>
            <a:pPr algn="ctr"/>
            <a:r>
              <a:rPr lang="en-GB" b="1" u="sng">
                <a:latin typeface="Comic Sans MS" pitchFamily="66" charset="0"/>
              </a:rPr>
              <a:t>Why</a:t>
            </a:r>
            <a:r>
              <a:rPr lang="en-GB" u="sng">
                <a:latin typeface="Comic Sans MS" pitchFamily="66" charset="0"/>
              </a:rPr>
              <a:t> did it happen?</a:t>
            </a:r>
            <a:endParaRPr lang="en-GB" b="1" u="sng">
              <a:latin typeface="Comic Sans MS" pitchFamily="66" charset="0"/>
            </a:endParaRPr>
          </a:p>
        </p:txBody>
      </p:sp>
      <p:sp>
        <p:nvSpPr>
          <p:cNvPr id="34827" name="TextBox 19"/>
          <p:cNvSpPr txBox="1">
            <a:spLocks noChangeArrowheads="1"/>
          </p:cNvSpPr>
          <p:nvPr/>
        </p:nvSpPr>
        <p:spPr bwMode="auto">
          <a:xfrm>
            <a:off x="3419475" y="4725988"/>
            <a:ext cx="2649538" cy="646112"/>
          </a:xfrm>
          <a:prstGeom prst="rect">
            <a:avLst/>
          </a:prstGeom>
          <a:noFill/>
          <a:ln w="9525">
            <a:noFill/>
            <a:miter lim="800000"/>
            <a:headEnd/>
            <a:tailEnd/>
          </a:ln>
        </p:spPr>
        <p:txBody>
          <a:bodyPr>
            <a:spAutoFit/>
          </a:bodyPr>
          <a:lstStyle/>
          <a:p>
            <a:pPr algn="ctr"/>
            <a:r>
              <a:rPr lang="en-GB" u="sng">
                <a:latin typeface="Comic Sans MS" pitchFamily="66" charset="0"/>
              </a:rPr>
              <a:t>Were people pleased about the truce?</a:t>
            </a:r>
          </a:p>
        </p:txBody>
      </p:sp>
      <p:sp>
        <p:nvSpPr>
          <p:cNvPr id="12" name="TextBox 11"/>
          <p:cNvSpPr txBox="1"/>
          <p:nvPr/>
        </p:nvSpPr>
        <p:spPr>
          <a:xfrm>
            <a:off x="251520" y="2132856"/>
            <a:ext cx="2376264" cy="1477328"/>
          </a:xfrm>
          <a:prstGeom prst="rect">
            <a:avLst/>
          </a:prstGeom>
          <a:solidFill>
            <a:schemeClr val="bg1">
              <a:alpha val="69000"/>
            </a:schemeClr>
          </a:solidFill>
          <a:ln>
            <a:solidFill>
              <a:schemeClr val="tx1"/>
            </a:solidFill>
            <a:prstDash val="dashDot"/>
          </a:ln>
        </p:spPr>
        <p:txBody>
          <a:bodyPr wrap="square" rtlCol="0">
            <a:spAutoFit/>
          </a:bodyPr>
          <a:lstStyle/>
          <a:p>
            <a:r>
              <a:rPr lang="en-GB" dirty="0" smtClean="0"/>
              <a:t>Use one </a:t>
            </a:r>
            <a:r>
              <a:rPr lang="en-GB" dirty="0" smtClean="0">
                <a:solidFill>
                  <a:srgbClr val="FF0000"/>
                </a:solidFill>
              </a:rPr>
              <a:t>color</a:t>
            </a:r>
            <a:r>
              <a:rPr lang="en-GB" dirty="0" smtClean="0"/>
              <a:t> for a </a:t>
            </a:r>
            <a:r>
              <a:rPr lang="en-GB" dirty="0" smtClean="0">
                <a:solidFill>
                  <a:srgbClr val="FF0000"/>
                </a:solidFill>
              </a:rPr>
              <a:t>British</a:t>
            </a:r>
            <a:r>
              <a:rPr lang="en-GB" dirty="0" smtClean="0"/>
              <a:t> source</a:t>
            </a:r>
          </a:p>
          <a:p>
            <a:endParaRPr lang="en-GB" dirty="0" smtClean="0"/>
          </a:p>
          <a:p>
            <a:r>
              <a:rPr lang="en-GB" dirty="0" smtClean="0"/>
              <a:t>Use another for any </a:t>
            </a:r>
            <a:r>
              <a:rPr lang="en-GB" dirty="0" smtClean="0">
                <a:solidFill>
                  <a:srgbClr val="0070C0"/>
                </a:solidFill>
              </a:rPr>
              <a:t>German</a:t>
            </a:r>
            <a:r>
              <a:rPr lang="en-GB" dirty="0" smtClean="0"/>
              <a:t> </a:t>
            </a:r>
            <a:r>
              <a:rPr lang="en-GB" dirty="0" smtClean="0">
                <a:solidFill>
                  <a:srgbClr val="0070C0"/>
                </a:solidFill>
              </a:rPr>
              <a:t>Sources</a:t>
            </a:r>
            <a:endParaRPr lang="en-GB" dirty="0">
              <a:solidFill>
                <a:srgbClr val="0070C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6000"/>
            <a:lum/>
          </a:blip>
          <a:srcRect/>
          <a:stretch>
            <a:fillRect l="-20000" r="-20000"/>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3F5EC35-CA56-4DB1-AC3B-A007F7E768BF}" type="datetime3">
              <a:rPr lang="en-GB" smtClean="0"/>
              <a:pPr>
                <a:defRPr/>
              </a:pPr>
              <a:t>6 December, 2016</a:t>
            </a:fld>
            <a:endParaRPr lang="en-GB"/>
          </a:p>
        </p:txBody>
      </p:sp>
      <p:pic>
        <p:nvPicPr>
          <p:cNvPr id="1028" name="Picture 4" descr="https://dianaoverbey.files.wordpress.com/2012/12/altprev_christmas_in_the_trenches_01.jpg"/>
          <p:cNvPicPr>
            <a:picLocks noChangeAspect="1" noChangeArrowheads="1"/>
          </p:cNvPicPr>
          <p:nvPr/>
        </p:nvPicPr>
        <p:blipFill>
          <a:blip r:embed="rId3" cstate="print"/>
          <a:srcRect/>
          <a:stretch>
            <a:fillRect/>
          </a:stretch>
        </p:blipFill>
        <p:spPr bwMode="auto">
          <a:xfrm>
            <a:off x="72008" y="1196752"/>
            <a:ext cx="8964488" cy="4167088"/>
          </a:xfrm>
          <a:prstGeom prst="rect">
            <a:avLst/>
          </a:prstGeom>
        </p:spPr>
        <p:style>
          <a:lnRef idx="2">
            <a:schemeClr val="dk1"/>
          </a:lnRef>
          <a:fillRef idx="1">
            <a:schemeClr val="lt1"/>
          </a:fillRef>
          <a:effectRef idx="0">
            <a:schemeClr val="dk1"/>
          </a:effectRef>
          <a:fontRef idx="minor">
            <a:schemeClr val="dk1"/>
          </a:fontRef>
        </p:style>
      </p:pic>
      <p:sp>
        <p:nvSpPr>
          <p:cNvPr id="6" name="Rounded Rectangle 5"/>
          <p:cNvSpPr/>
          <p:nvPr/>
        </p:nvSpPr>
        <p:spPr>
          <a:xfrm>
            <a:off x="395536" y="332656"/>
            <a:ext cx="3491880" cy="72008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3200" dirty="0" smtClean="0">
                <a:latin typeface="Comic Sans MS" pitchFamily="66" charset="0"/>
              </a:rPr>
              <a:t>Source 1 </a:t>
            </a:r>
            <a:endParaRPr lang="en-GB" sz="3200" dirty="0">
              <a:latin typeface="Comic Sans MS" pitchFamily="66" charset="0"/>
            </a:endParaRPr>
          </a:p>
        </p:txBody>
      </p:sp>
      <p:sp>
        <p:nvSpPr>
          <p:cNvPr id="7" name="Rectangle 6"/>
          <p:cNvSpPr/>
          <p:nvPr/>
        </p:nvSpPr>
        <p:spPr>
          <a:xfrm>
            <a:off x="3563888" y="5301208"/>
            <a:ext cx="5328592" cy="50405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2000" dirty="0" smtClean="0"/>
              <a:t>A British newspaper reporting the truce</a:t>
            </a:r>
            <a:endParaRPr lang="en-GB"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2524</TotalTime>
  <Words>826</Words>
  <Application>Microsoft Office PowerPoint</Application>
  <PresentationFormat>On-screen Show (4:3)</PresentationFormat>
  <Paragraphs>122</Paragraphs>
  <Slides>22</Slides>
  <Notes>11</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Comic Sans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Andrew</dc:creator>
  <cp:lastModifiedBy>Sacerdote, Kevin R.</cp:lastModifiedBy>
  <cp:revision>65</cp:revision>
  <dcterms:created xsi:type="dcterms:W3CDTF">2008-12-07T15:59:13Z</dcterms:created>
  <dcterms:modified xsi:type="dcterms:W3CDTF">2016-12-06T12:25:52Z</dcterms:modified>
</cp:coreProperties>
</file>